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theme/theme5.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714" r:id="rId3"/>
    <p:sldMasterId id="2147483691" r:id="rId4"/>
  </p:sldMasterIdLst>
  <p:notesMasterIdLst>
    <p:notesMasterId r:id="rId39"/>
  </p:notesMasterIdLst>
  <p:handoutMasterIdLst>
    <p:handoutMasterId r:id="rId40"/>
  </p:handoutMasterIdLst>
  <p:sldIdLst>
    <p:sldId id="340" r:id="rId5"/>
    <p:sldId id="418" r:id="rId6"/>
    <p:sldId id="378" r:id="rId7"/>
    <p:sldId id="393" r:id="rId8"/>
    <p:sldId id="395" r:id="rId9"/>
    <p:sldId id="396" r:id="rId10"/>
    <p:sldId id="399" r:id="rId11"/>
    <p:sldId id="398" r:id="rId12"/>
    <p:sldId id="425" r:id="rId13"/>
    <p:sldId id="379" r:id="rId14"/>
    <p:sldId id="367" r:id="rId15"/>
    <p:sldId id="401" r:id="rId16"/>
    <p:sldId id="440" r:id="rId17"/>
    <p:sldId id="394" r:id="rId18"/>
    <p:sldId id="402" r:id="rId19"/>
    <p:sldId id="403" r:id="rId20"/>
    <p:sldId id="404" r:id="rId21"/>
    <p:sldId id="405" r:id="rId22"/>
    <p:sldId id="380" r:id="rId23"/>
    <p:sldId id="406" r:id="rId24"/>
    <p:sldId id="407" r:id="rId25"/>
    <p:sldId id="408" r:id="rId26"/>
    <p:sldId id="409" r:id="rId27"/>
    <p:sldId id="410" r:id="rId28"/>
    <p:sldId id="400" r:id="rId29"/>
    <p:sldId id="437" r:id="rId30"/>
    <p:sldId id="411" r:id="rId31"/>
    <p:sldId id="435" r:id="rId32"/>
    <p:sldId id="436" r:id="rId33"/>
    <p:sldId id="439" r:id="rId34"/>
    <p:sldId id="431" r:id="rId35"/>
    <p:sldId id="432" r:id="rId36"/>
    <p:sldId id="438" r:id="rId37"/>
    <p:sldId id="377" r:id="rId38"/>
  </p:sldIdLst>
  <p:sldSz cx="9144000" cy="6858000" type="screen4x3"/>
  <p:notesSz cx="7099300" cy="102346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748">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3FDE45-AF77-4B5C-9715-49D594BDF05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Stijl, donker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Stijl, licht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Stijl, gemiddeld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51" autoAdjust="0"/>
  </p:normalViewPr>
  <p:slideViewPr>
    <p:cSldViewPr>
      <p:cViewPr varScale="1">
        <p:scale>
          <a:sx n="68" d="100"/>
          <a:sy n="68" d="100"/>
        </p:scale>
        <p:origin x="1264" y="56"/>
      </p:cViewPr>
      <p:guideLst>
        <p:guide orient="horz" pos="2160"/>
        <p:guide pos="74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6" d="100"/>
          <a:sy n="46" d="100"/>
        </p:scale>
        <p:origin x="2764" y="4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ustomXml" Target="../customXml/item2.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756" y="9986651"/>
            <a:ext cx="6153806" cy="215458"/>
          </a:xfrm>
          <a:prstGeom prst="rect">
            <a:avLst/>
          </a:prstGeom>
        </p:spPr>
      </p:pic>
      <p:sp>
        <p:nvSpPr>
          <p:cNvPr id="4" name="Tijdelijke aanduiding voor voettekst 3"/>
          <p:cNvSpPr>
            <a:spLocks noGrp="1"/>
          </p:cNvSpPr>
          <p:nvPr>
            <p:ph type="ftr" sz="quarter" idx="2"/>
          </p:nvPr>
        </p:nvSpPr>
        <p:spPr>
          <a:xfrm>
            <a:off x="1380499" y="10082224"/>
            <a:ext cx="4572000" cy="148777"/>
          </a:xfrm>
          <a:prstGeom prst="rect">
            <a:avLst/>
          </a:prstGeom>
        </p:spPr>
        <p:txBody>
          <a:bodyPr vert="horz" lIns="0" tIns="0" rIns="0" bIns="0" rtlCol="0" anchor="t" anchorCtr="0"/>
          <a:lstStyle>
            <a:lvl1pPr algn="l">
              <a:defRPr sz="1200"/>
            </a:lvl1pPr>
          </a:lstStyle>
          <a:p>
            <a:endParaRPr lang="nl-BE" sz="800" dirty="0"/>
          </a:p>
        </p:txBody>
      </p:sp>
      <p:sp>
        <p:nvSpPr>
          <p:cNvPr id="3" name="Tijdelijke aanduiding voor datum 2"/>
          <p:cNvSpPr>
            <a:spLocks noGrp="1"/>
          </p:cNvSpPr>
          <p:nvPr>
            <p:ph type="dt" sz="quarter" idx="1"/>
          </p:nvPr>
        </p:nvSpPr>
        <p:spPr>
          <a:xfrm>
            <a:off x="491972" y="10082224"/>
            <a:ext cx="864000" cy="148777"/>
          </a:xfrm>
          <a:prstGeom prst="rect">
            <a:avLst/>
          </a:prstGeom>
        </p:spPr>
        <p:txBody>
          <a:bodyPr vert="horz" lIns="0" tIns="0" rIns="0" bIns="0" rtlCol="0" anchor="t" anchorCtr="0"/>
          <a:lstStyle>
            <a:lvl1pPr algn="r">
              <a:defRPr sz="1200"/>
            </a:lvl1pPr>
          </a:lstStyle>
          <a:p>
            <a:pPr algn="l"/>
            <a:fld id="{042C020C-6A10-456A-B2C8-E755920B7D22}" type="datetime4">
              <a:rPr lang="nl-BE" sz="800" smtClean="0"/>
              <a:t>11 september 2023</a:t>
            </a:fld>
            <a:endParaRPr lang="nl-BE" sz="800" dirty="0"/>
          </a:p>
        </p:txBody>
      </p:sp>
      <p:sp>
        <p:nvSpPr>
          <p:cNvPr id="5" name="Tijdelijke aanduiding voor dianummer 4"/>
          <p:cNvSpPr>
            <a:spLocks noGrp="1"/>
          </p:cNvSpPr>
          <p:nvPr>
            <p:ph type="sldNum" sz="quarter" idx="3"/>
          </p:nvPr>
        </p:nvSpPr>
        <p:spPr>
          <a:xfrm>
            <a:off x="6258228" y="10082224"/>
            <a:ext cx="345073" cy="148777"/>
          </a:xfrm>
          <a:prstGeom prst="rect">
            <a:avLst/>
          </a:prstGeom>
        </p:spPr>
        <p:txBody>
          <a:bodyPr vert="horz" lIns="0" tIns="0" rIns="0" bIns="0" rtlCol="0" anchor="t" anchorCtr="0"/>
          <a:lstStyle>
            <a:lvl1pPr algn="r">
              <a:defRPr sz="1200"/>
            </a:lvl1pPr>
          </a:lstStyle>
          <a:p>
            <a:pPr algn="ctr"/>
            <a:fld id="{348D9AF8-2C9C-4335-AE47-A4DB39694F83}" type="slidenum">
              <a:rPr lang="nl-BE" sz="800"/>
              <a:pPr algn="ctr"/>
              <a:t>‹nr.›</a:t>
            </a:fld>
            <a:endParaRPr lang="nl-BE" sz="800" dirty="0"/>
          </a:p>
        </p:txBody>
      </p:sp>
    </p:spTree>
    <p:extLst>
      <p:ext uri="{BB962C8B-B14F-4D97-AF65-F5344CB8AC3E}">
        <p14:creationId xmlns:p14="http://schemas.microsoft.com/office/powerpoint/2010/main" val="113315610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756" y="9987986"/>
            <a:ext cx="6153806" cy="215458"/>
          </a:xfrm>
          <a:prstGeom prst="rect">
            <a:avLst/>
          </a:prstGeom>
        </p:spPr>
      </p:pic>
      <p:sp>
        <p:nvSpPr>
          <p:cNvPr id="3" name="Tijdelijke aanduiding voor datum 2"/>
          <p:cNvSpPr>
            <a:spLocks noGrp="1"/>
          </p:cNvSpPr>
          <p:nvPr>
            <p:ph type="dt" idx="1"/>
          </p:nvPr>
        </p:nvSpPr>
        <p:spPr>
          <a:xfrm>
            <a:off x="492755" y="10083356"/>
            <a:ext cx="864000" cy="148777"/>
          </a:xfrm>
          <a:prstGeom prst="rect">
            <a:avLst/>
          </a:prstGeom>
        </p:spPr>
        <p:txBody>
          <a:bodyPr vert="horz" lIns="0" tIns="0" rIns="0" bIns="0" rtlCol="0" anchor="t" anchorCtr="0"/>
          <a:lstStyle>
            <a:lvl1pPr algn="l">
              <a:defRPr sz="800"/>
            </a:lvl1pPr>
          </a:lstStyle>
          <a:p>
            <a:fld id="{12FFE2A7-F020-4B02-9171-CA43D51865D5}" type="datetime4">
              <a:rPr lang="nl-BE" smtClean="0"/>
              <a:t>11 september 2023</a:t>
            </a:fld>
            <a:endParaRPr lang="nl-BE" dirty="0"/>
          </a:p>
        </p:txBody>
      </p:sp>
      <p:sp>
        <p:nvSpPr>
          <p:cNvPr id="4" name="Tijdelijke aanduiding voor dia-afbeelding 3"/>
          <p:cNvSpPr>
            <a:spLocks noGrp="1" noRot="1" noChangeAspect="1"/>
          </p:cNvSpPr>
          <p:nvPr>
            <p:ph type="sldImg" idx="2"/>
          </p:nvPr>
        </p:nvSpPr>
        <p:spPr>
          <a:xfrm>
            <a:off x="992188" y="768350"/>
            <a:ext cx="5114925" cy="3835400"/>
          </a:xfrm>
          <a:prstGeom prst="rect">
            <a:avLst/>
          </a:prstGeom>
          <a:noFill/>
          <a:ln w="12700">
            <a:solidFill>
              <a:prstClr val="black"/>
            </a:solidFill>
          </a:ln>
        </p:spPr>
        <p:txBody>
          <a:bodyPr vert="horz" lIns="102802" tIns="51401" rIns="102802" bIns="51401" rtlCol="0" anchor="ctr"/>
          <a:lstStyle/>
          <a:p>
            <a:endParaRPr lang="nl-BE" dirty="0"/>
          </a:p>
        </p:txBody>
      </p:sp>
      <p:sp>
        <p:nvSpPr>
          <p:cNvPr id="5" name="Tijdelijke aanduiding voor notities 4"/>
          <p:cNvSpPr>
            <a:spLocks noGrp="1"/>
          </p:cNvSpPr>
          <p:nvPr>
            <p:ph type="body" sz="quarter" idx="3"/>
          </p:nvPr>
        </p:nvSpPr>
        <p:spPr>
          <a:xfrm>
            <a:off x="709930" y="4861441"/>
            <a:ext cx="5679440" cy="4605576"/>
          </a:xfrm>
          <a:prstGeom prst="rect">
            <a:avLst/>
          </a:prstGeom>
        </p:spPr>
        <p:txBody>
          <a:bodyPr vert="horz" lIns="102802" tIns="51401" rIns="102802" bIns="51401" rtlCol="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voettekst 5"/>
          <p:cNvSpPr>
            <a:spLocks noGrp="1"/>
          </p:cNvSpPr>
          <p:nvPr>
            <p:ph type="ftr" sz="quarter" idx="4"/>
          </p:nvPr>
        </p:nvSpPr>
        <p:spPr>
          <a:xfrm>
            <a:off x="1378730" y="10083356"/>
            <a:ext cx="4572000" cy="148777"/>
          </a:xfrm>
          <a:prstGeom prst="rect">
            <a:avLst/>
          </a:prstGeom>
        </p:spPr>
        <p:txBody>
          <a:bodyPr vert="horz" lIns="0" tIns="0" rIns="0" bIns="0" rtlCol="0" anchor="t" anchorCtr="0"/>
          <a:lstStyle>
            <a:lvl1pPr algn="l">
              <a:defRPr sz="800"/>
            </a:lvl1pPr>
          </a:lstStyle>
          <a:p>
            <a:endParaRPr lang="nl-BE" dirty="0"/>
          </a:p>
        </p:txBody>
      </p:sp>
      <p:sp>
        <p:nvSpPr>
          <p:cNvPr id="7" name="Tijdelijke aanduiding voor dianummer 6"/>
          <p:cNvSpPr>
            <a:spLocks noGrp="1"/>
          </p:cNvSpPr>
          <p:nvPr>
            <p:ph type="sldNum" sz="quarter" idx="5"/>
          </p:nvPr>
        </p:nvSpPr>
        <p:spPr>
          <a:xfrm>
            <a:off x="6259128" y="10083356"/>
            <a:ext cx="346058" cy="148777"/>
          </a:xfrm>
          <a:prstGeom prst="rect">
            <a:avLst/>
          </a:prstGeom>
        </p:spPr>
        <p:txBody>
          <a:bodyPr vert="horz" lIns="0" tIns="0" rIns="0" bIns="0" rtlCol="0" anchor="t" anchorCtr="0"/>
          <a:lstStyle>
            <a:lvl1pPr algn="ctr">
              <a:defRPr sz="800"/>
            </a:lvl1pPr>
          </a:lstStyle>
          <a:p>
            <a:fld id="{24401317-CE84-480F-99E9-54BF3FD44E2B}" type="slidenum">
              <a:rPr lang="nl-BE" smtClean="0"/>
              <a:pPr/>
              <a:t>‹nr.›</a:t>
            </a:fld>
            <a:endParaRPr lang="nl-BE" dirty="0"/>
          </a:p>
        </p:txBody>
      </p:sp>
    </p:spTree>
    <p:extLst>
      <p:ext uri="{BB962C8B-B14F-4D97-AF65-F5344CB8AC3E}">
        <p14:creationId xmlns:p14="http://schemas.microsoft.com/office/powerpoint/2010/main" val="1060523552"/>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
          </p:nvPr>
        </p:nvSpPr>
        <p:spPr/>
        <p:txBody>
          <a:bodyPr/>
          <a:lstStyle/>
          <a:p>
            <a:fld id="{12FFE2A7-F020-4B02-9171-CA43D51865D5}" type="datetime4">
              <a:rPr lang="nl-BE" smtClean="0"/>
              <a:t>11 september 2023</a:t>
            </a:fld>
            <a:endParaRPr lang="nl-BE" dirty="0"/>
          </a:p>
        </p:txBody>
      </p:sp>
      <p:sp>
        <p:nvSpPr>
          <p:cNvPr id="5" name="Tijdelijke aanduiding voor voettekst 4"/>
          <p:cNvSpPr>
            <a:spLocks noGrp="1"/>
          </p:cNvSpPr>
          <p:nvPr>
            <p:ph type="ftr" sz="quarter" idx="4"/>
          </p:nvPr>
        </p:nvSpPr>
        <p:spPr/>
        <p:txBody>
          <a:bodyPr/>
          <a:lstStyle/>
          <a:p>
            <a:endParaRPr lang="nl-BE" dirty="0"/>
          </a:p>
        </p:txBody>
      </p:sp>
      <p:sp>
        <p:nvSpPr>
          <p:cNvPr id="6" name="Tijdelijke aanduiding voor dianummer 5"/>
          <p:cNvSpPr>
            <a:spLocks noGrp="1"/>
          </p:cNvSpPr>
          <p:nvPr>
            <p:ph type="sldNum" sz="quarter" idx="5"/>
          </p:nvPr>
        </p:nvSpPr>
        <p:spPr/>
        <p:txBody>
          <a:bodyPr/>
          <a:lstStyle/>
          <a:p>
            <a:fld id="{24401317-CE84-480F-99E9-54BF3FD44E2B}" type="slidenum">
              <a:rPr lang="nl-BE" smtClean="0"/>
              <a:pPr/>
              <a:t>4</a:t>
            </a:fld>
            <a:endParaRPr lang="nl-BE" dirty="0"/>
          </a:p>
        </p:txBody>
      </p:sp>
    </p:spTree>
    <p:extLst>
      <p:ext uri="{BB962C8B-B14F-4D97-AF65-F5344CB8AC3E}">
        <p14:creationId xmlns:p14="http://schemas.microsoft.com/office/powerpoint/2010/main" val="1546715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asis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p:txBody>
          <a:bodyPr/>
          <a:lstStyle>
            <a:lvl1pPr>
              <a:defRPr/>
            </a:lvl1pPr>
          </a:lstStyle>
          <a:p>
            <a:r>
              <a:rPr lang="nl-NL" dirty="0"/>
              <a:t>Klik om titel van de </a:t>
            </a:r>
            <a:r>
              <a:rPr lang="nl-NL" dirty="0" err="1"/>
              <a:t>basisdia</a:t>
            </a:r>
            <a:r>
              <a:rPr lang="nl-NL" dirty="0"/>
              <a:t> in te geven</a:t>
            </a:r>
            <a:endParaRPr lang="nl-BE"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inhoud van de </a:t>
            </a:r>
            <a:r>
              <a:rPr lang="nl-NL" dirty="0" err="1"/>
              <a:t>basisdia</a:t>
            </a:r>
            <a:r>
              <a:rPr lang="nl-NL" dirty="0"/>
              <a:t> in te voegen. </a:t>
            </a:r>
            <a:br>
              <a:rPr lang="nl-NL" dirty="0"/>
            </a:br>
            <a:r>
              <a:rPr lang="nl-NL" dirty="0"/>
              <a:t>Beperk je bij voorkeur tot 7 tekstlijnen. </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voettekst 4"/>
          <p:cNvSpPr>
            <a:spLocks noGrp="1"/>
          </p:cNvSpPr>
          <p:nvPr>
            <p:ph type="ftr" sz="quarter" idx="11"/>
          </p:nvPr>
        </p:nvSpPr>
        <p:spPr/>
        <p:txBody>
          <a:body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fld id="{9320FFDF-545F-407F-B4D4-23E47C95CD52}" type="datetime4">
              <a:rPr lang="nl-BE" smtClean="0"/>
              <a:t>11 september 2023</a:t>
            </a:fld>
            <a:endParaRPr lang="nl-BE" dirty="0"/>
          </a:p>
        </p:txBody>
      </p:sp>
    </p:spTree>
    <p:extLst>
      <p:ext uri="{BB962C8B-B14F-4D97-AF65-F5344CB8AC3E}">
        <p14:creationId xmlns:p14="http://schemas.microsoft.com/office/powerpoint/2010/main" val="32145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kleurdia met 2 kolommen">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2 kolommen</a:t>
            </a:r>
            <a:endParaRPr lang="nl-BE" dirty="0"/>
          </a:p>
        </p:txBody>
      </p:sp>
      <p:sp>
        <p:nvSpPr>
          <p:cNvPr id="8" name="Tijdelijke aanduiding voor inhoud 2"/>
          <p:cNvSpPr>
            <a:spLocks noGrp="1"/>
          </p:cNvSpPr>
          <p:nvPr>
            <p:ph idx="13"/>
          </p:nvPr>
        </p:nvSpPr>
        <p:spPr>
          <a:xfrm>
            <a:off x="4959401" y="2757601"/>
            <a:ext cx="3697200" cy="2959200"/>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fld id="{D869701F-1032-43B7-A336-B1EEF4085E55}" type="datetime4">
              <a:rPr lang="nl-BE" smtClean="0"/>
              <a:t>11 september 2023</a:t>
            </a:fld>
            <a:endParaRPr lang="nl-BE" dirty="0"/>
          </a:p>
        </p:txBody>
      </p:sp>
    </p:spTree>
    <p:extLst>
      <p:ext uri="{BB962C8B-B14F-4D97-AF65-F5344CB8AC3E}">
        <p14:creationId xmlns:p14="http://schemas.microsoft.com/office/powerpoint/2010/main" val="350847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leurdia met tekst en foto">
    <p:bg>
      <p:bgPr>
        <a:solidFill>
          <a:schemeClr val="bg1"/>
        </a:solidFill>
        <a:effectLst/>
      </p:bgPr>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sp>
        <p:nvSpPr>
          <p:cNvPr id="5" name="Tijdelijke aanduiding voor voettekst 4"/>
          <p:cNvSpPr>
            <a:spLocks noGrp="1"/>
          </p:cNvSpPr>
          <p:nvPr>
            <p:ph type="ftr" sz="quarter" idx="11"/>
          </p:nvPr>
        </p:nvSpPr>
        <p:spPr/>
        <p:txBody>
          <a:bodyPr/>
          <a:lstStyle>
            <a:lvl1pPr>
              <a:defRPr>
                <a:solidFill>
                  <a:schemeClr val="tx1"/>
                </a:solidFill>
              </a:defRPr>
            </a:lvl1p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bg1"/>
                </a:solidFill>
              </a:defRPr>
            </a:lvl1pPr>
          </a:lstStyle>
          <a:p>
            <a:r>
              <a:rPr lang="nl-NL" dirty="0"/>
              <a:t>Klik voor de titel van de</a:t>
            </a:r>
            <a:br>
              <a:rPr lang="nl-NL" dirty="0"/>
            </a:br>
            <a:r>
              <a:rPr lang="nl-NL" dirty="0" err="1"/>
              <a:t>kleurdia</a:t>
            </a:r>
            <a:r>
              <a:rPr lang="nl-NL" dirty="0"/>
              <a:t> met tekst en foto</a:t>
            </a:r>
            <a:endParaRPr lang="nl-BE" dirty="0"/>
          </a:p>
        </p:txBody>
      </p:sp>
      <p:sp>
        <p:nvSpPr>
          <p:cNvPr id="3" name="Tijdelijke aanduiding voor inhoud 2"/>
          <p:cNvSpPr>
            <a:spLocks noGrp="1"/>
          </p:cNvSpPr>
          <p:nvPr>
            <p:ph idx="1"/>
          </p:nvPr>
        </p:nvSpPr>
        <p:spPr>
          <a:xfrm>
            <a:off x="731766" y="2756387"/>
            <a:ext cx="3697200" cy="2960414"/>
          </a:xfrm>
        </p:spPr>
        <p:txBody>
          <a:bodyPr>
            <a:noAutofit/>
          </a:bodyPr>
          <a:lstStyle>
            <a:lvl1pPr>
              <a:buClr>
                <a:schemeClr val="bg1"/>
              </a:buClr>
              <a:defRPr sz="2700">
                <a:solidFill>
                  <a:schemeClr val="tx1"/>
                </a:solidFill>
              </a:defRPr>
            </a:lvl1pPr>
            <a:lvl2pPr>
              <a:buClr>
                <a:schemeClr val="bg1"/>
              </a:buClr>
              <a:defRPr sz="2500">
                <a:solidFill>
                  <a:schemeClr val="tx1"/>
                </a:solidFill>
              </a:defRPr>
            </a:lvl2pPr>
            <a:lvl3pPr>
              <a:buClr>
                <a:schemeClr val="tx2"/>
              </a:buClr>
              <a:defRPr sz="2700">
                <a:solidFill>
                  <a:schemeClr val="tx1"/>
                </a:solidFill>
              </a:defRPr>
            </a:lvl3pPr>
            <a:lvl4pPr>
              <a:buClr>
                <a:schemeClr val="tx2"/>
              </a:buClr>
              <a:defRPr sz="2500">
                <a:solidFill>
                  <a:schemeClr val="tx1"/>
                </a:solidFill>
              </a:defRPr>
            </a:lvl4pPr>
            <a:lvl5pPr>
              <a:buClr>
                <a:schemeClr val="tx2"/>
              </a:buClr>
              <a:defRPr sz="250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afbeelding 11"/>
          <p:cNvSpPr>
            <a:spLocks noGrp="1"/>
          </p:cNvSpPr>
          <p:nvPr>
            <p:ph type="pic" sz="quarter" idx="15" hasCustomPrompt="1"/>
          </p:nvPr>
        </p:nvSpPr>
        <p:spPr>
          <a:xfrm>
            <a:off x="5079600" y="2476800"/>
            <a:ext cx="3556800" cy="3240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fld id="{D2BBB48E-051D-4C52-95CD-CC64FC8C89FE}" type="datetime4">
              <a:rPr lang="nl-BE" smtClean="0"/>
              <a:t>11 september 2023</a:t>
            </a:fld>
            <a:endParaRPr lang="nl-BE" dirty="0"/>
          </a:p>
        </p:txBody>
      </p:sp>
    </p:spTree>
    <p:extLst>
      <p:ext uri="{BB962C8B-B14F-4D97-AF65-F5344CB8AC3E}">
        <p14:creationId xmlns:p14="http://schemas.microsoft.com/office/powerpoint/2010/main" val="2907126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8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oofdstuktit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8" name="Titel 1"/>
          <p:cNvSpPr>
            <a:spLocks noGrp="1"/>
          </p:cNvSpPr>
          <p:nvPr>
            <p:ph type="ctrTitle" hasCustomPrompt="1"/>
          </p:nvPr>
        </p:nvSpPr>
        <p:spPr>
          <a:xfrm>
            <a:off x="490128" y="5974468"/>
            <a:ext cx="7538255" cy="576000"/>
          </a:xfrm>
        </p:spPr>
        <p:txBody>
          <a:bodyPr anchor="ctr" anchorCtr="0"/>
          <a:lstStyle>
            <a:lvl1pPr algn="l">
              <a:defRPr sz="1700" b="1" baseline="0">
                <a:solidFill>
                  <a:schemeClr val="accent6"/>
                </a:solidFill>
              </a:defRPr>
            </a:lvl1pPr>
          </a:lstStyle>
          <a:p>
            <a:r>
              <a:rPr lang="nl-BE" dirty="0"/>
              <a:t>Klik om de titel van het hoofdstuk in te geven.</a:t>
            </a:r>
          </a:p>
        </p:txBody>
      </p:sp>
      <p:sp>
        <p:nvSpPr>
          <p:cNvPr id="10" name="Tijdelijke aanduiding voor tekst 23"/>
          <p:cNvSpPr>
            <a:spLocks noGrp="1"/>
          </p:cNvSpPr>
          <p:nvPr>
            <p:ph type="body" sz="quarter" idx="15" hasCustomPrompt="1"/>
          </p:nvPr>
        </p:nvSpPr>
        <p:spPr>
          <a:xfrm>
            <a:off x="0" y="1143"/>
            <a:ext cx="9144000" cy="799971"/>
          </a:xfrm>
        </p:spPr>
        <p:txBody>
          <a:bodyPr lIns="1836000" tIns="90000" rIns="1260000">
            <a:normAutofit/>
          </a:bodyPr>
          <a:lstStyle>
            <a:lvl1pPr marL="0" indent="0">
              <a:buNone/>
              <a:tabLst>
                <a:tab pos="1436688" algn="l"/>
              </a:tabLst>
              <a:defRPr sz="1200" b="1" baseline="0">
                <a:solidFill>
                  <a:srgbClr val="FF66FF"/>
                </a:solidFill>
                <a:latin typeface="Calibri"/>
                <a:cs typeface="Calibri"/>
              </a:defRPr>
            </a:lvl1pPr>
          </a:lstStyle>
          <a:p>
            <a:pPr lvl="0"/>
            <a:r>
              <a:rPr lang="nl-NL" dirty="0"/>
              <a:t>!! Gebruik bij voorkeur de foto’s die in dit sjabloon aangeboden worden !! </a:t>
            </a:r>
            <a:br>
              <a:rPr lang="nl-NL" dirty="0"/>
            </a:br>
            <a:r>
              <a:rPr lang="nl-NL" dirty="0"/>
              <a:t>Verwijder de foto-dia’s die je niet nodig hebt. Anders wordt je bestand te groot om te e-mailen. ( verwijder dit vak als je het niet meer nodig hebt. ) </a:t>
            </a:r>
            <a:endParaRPr lang="nl-BE" dirty="0"/>
          </a:p>
        </p:txBody>
      </p:sp>
    </p:spTree>
    <p:extLst>
      <p:ext uri="{BB962C8B-B14F-4D97-AF65-F5344CB8AC3E}">
        <p14:creationId xmlns:p14="http://schemas.microsoft.com/office/powerpoint/2010/main" val="3266722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etitel">
    <p:bg>
      <p:bgPr>
        <a:solidFill>
          <a:schemeClr val="accent4"/>
        </a:solidFill>
        <a:effectLst/>
      </p:bgPr>
    </p:bg>
    <p:spTree>
      <p:nvGrpSpPr>
        <p:cNvPr id="1" name=""/>
        <p:cNvGrpSpPr/>
        <p:nvPr/>
      </p:nvGrpSpPr>
      <p:grpSpPr>
        <a:xfrm>
          <a:off x="0" y="0"/>
          <a:ext cx="0" cy="0"/>
          <a:chOff x="0" y="0"/>
          <a:chExt cx="0" cy="0"/>
        </a:xfrm>
      </p:grpSpPr>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sp>
        <p:nvSpPr>
          <p:cNvPr id="24" name="Tijdelijke aanduiding voor tekst 23"/>
          <p:cNvSpPr>
            <a:spLocks noGrp="1"/>
          </p:cNvSpPr>
          <p:nvPr>
            <p:ph type="body" sz="quarter" idx="15" hasCustomPrompt="1"/>
          </p:nvPr>
        </p:nvSpPr>
        <p:spPr>
          <a:xfrm>
            <a:off x="0" y="0"/>
            <a:ext cx="9144000" cy="836712"/>
          </a:xfrm>
        </p:spPr>
        <p:txBody>
          <a:bodyPr lIns="2124000" tIns="90000" rIns="2520000">
            <a:normAutofit/>
          </a:bodyPr>
          <a:lstStyle>
            <a:lvl1pPr marL="0" indent="0">
              <a:buNone/>
              <a:tabLst>
                <a:tab pos="1436688" algn="l"/>
              </a:tabLst>
              <a:defRPr sz="1200" b="1" baseline="0">
                <a:solidFill>
                  <a:srgbClr val="FF66FF"/>
                </a:solidFill>
                <a:latin typeface="Calibri"/>
                <a:cs typeface="Calibri"/>
              </a:defRPr>
            </a:lvl1pPr>
          </a:lstStyle>
          <a:p>
            <a:pPr lvl="0"/>
            <a:r>
              <a:rPr lang="nl-NL" dirty="0"/>
              <a:t>!! Indien je hand-outs afdrukt… geef vooraf de voettekst in via Invoegen › Tekst › Koptekst en voettekst › tab “Notities en hand-outs”</a:t>
            </a:r>
            <a:br>
              <a:rPr lang="nl-NL" dirty="0"/>
            </a:br>
            <a:r>
              <a:rPr lang="nl-NL" dirty="0"/>
              <a:t>(verwijder dit </a:t>
            </a:r>
            <a:r>
              <a:rPr lang="nl-NL" dirty="0" err="1"/>
              <a:t>tekstvak</a:t>
            </a:r>
            <a:r>
              <a:rPr lang="nl-NL" dirty="0"/>
              <a:t> als je het niet meer nodig hebt) </a:t>
            </a:r>
            <a:endParaRPr lang="nl-BE" dirty="0"/>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4" name="Tijdelijke aanduiding voor datum 3"/>
          <p:cNvSpPr>
            <a:spLocks noGrp="1"/>
          </p:cNvSpPr>
          <p:nvPr>
            <p:ph type="dt" sz="half" idx="10"/>
          </p:nvPr>
        </p:nvSpPr>
        <p:spPr>
          <a:xfrm>
            <a:off x="1505791" y="6120000"/>
            <a:ext cx="3230387" cy="365125"/>
          </a:xfrm>
          <a:prstGeom prst="rect">
            <a:avLst/>
          </a:prstGeom>
        </p:spPr>
        <p:txBody>
          <a:bodyPr lIns="0" tIns="0" rIns="0" bIns="0" anchor="t" anchorCtr="0"/>
          <a:lstStyle>
            <a:lvl1pPr>
              <a:defRPr sz="1700" b="0">
                <a:solidFill>
                  <a:schemeClr val="accent6"/>
                </a:solidFill>
              </a:defRPr>
            </a:lvl1pPr>
          </a:lstStyle>
          <a:p>
            <a:fld id="{03F0A1CF-E6FC-4390-8B10-F741BA78C394}" type="datetime4">
              <a:rPr lang="nl-BE" smtClean="0"/>
              <a:t>11 september 2023</a:t>
            </a:fld>
            <a:endParaRPr lang="nl-BE" dirty="0"/>
          </a:p>
        </p:txBody>
      </p:sp>
      <p:sp>
        <p:nvSpPr>
          <p:cNvPr id="7" name="Titel 1"/>
          <p:cNvSpPr>
            <a:spLocks noGrp="1"/>
          </p:cNvSpPr>
          <p:nvPr>
            <p:ph type="ctrTitle" hasCustomPrompt="1"/>
          </p:nvPr>
        </p:nvSpPr>
        <p:spPr>
          <a:xfrm>
            <a:off x="1479599" y="1530000"/>
            <a:ext cx="6505200" cy="2311200"/>
          </a:xfrm>
        </p:spPr>
        <p:txBody>
          <a:bodyPr anchor="b" anchorCtr="0"/>
          <a:lstStyle>
            <a:lvl1pPr algn="l">
              <a:lnSpc>
                <a:spcPct val="91000"/>
              </a:lnSpc>
              <a:defRPr sz="5200" b="1">
                <a:solidFill>
                  <a:schemeClr val="accent6"/>
                </a:solidFill>
              </a:defRPr>
            </a:lvl1pPr>
          </a:lstStyle>
          <a:p>
            <a:r>
              <a:rPr lang="nl-BE" dirty="0"/>
              <a:t>Klik om de titel van de presentatie in te geven.</a:t>
            </a:r>
          </a:p>
        </p:txBody>
      </p:sp>
      <p:sp>
        <p:nvSpPr>
          <p:cNvPr id="10" name="Ondertitel 2"/>
          <p:cNvSpPr>
            <a:spLocks noGrp="1"/>
          </p:cNvSpPr>
          <p:nvPr>
            <p:ph type="subTitle" idx="1"/>
          </p:nvPr>
        </p:nvSpPr>
        <p:spPr>
          <a:xfrm>
            <a:off x="1498647" y="3996000"/>
            <a:ext cx="6504701" cy="1306800"/>
          </a:xfrm>
        </p:spPr>
        <p:txBody>
          <a:bodyPr>
            <a:normAutofit/>
          </a:bodyPr>
          <a:lstStyle>
            <a:lvl1pPr marL="0" indent="0" algn="l">
              <a:buNone/>
              <a:defRPr sz="3000" b="1">
                <a:solidFill>
                  <a:schemeClr val="accent6"/>
                </a:solidFill>
              </a:defRPr>
            </a:lvl1pPr>
          </a:lstStyle>
          <a:p>
            <a:endParaRPr lang="nl-BE" dirty="0"/>
          </a:p>
        </p:txBody>
      </p:sp>
    </p:spTree>
    <p:extLst>
      <p:ext uri="{BB962C8B-B14F-4D97-AF65-F5344CB8AC3E}">
        <p14:creationId xmlns:p14="http://schemas.microsoft.com/office/powerpoint/2010/main" val="1913376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etit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sp>
        <p:nvSpPr>
          <p:cNvPr id="24" name="Tijdelijke aanduiding voor tekst 23"/>
          <p:cNvSpPr>
            <a:spLocks noGrp="1"/>
          </p:cNvSpPr>
          <p:nvPr>
            <p:ph type="body" sz="quarter" idx="15" hasCustomPrompt="1"/>
          </p:nvPr>
        </p:nvSpPr>
        <p:spPr>
          <a:xfrm>
            <a:off x="0" y="0"/>
            <a:ext cx="9144000" cy="548680"/>
          </a:xfrm>
        </p:spPr>
        <p:txBody>
          <a:bodyPr lIns="504000" tIns="90000">
            <a:normAutofit/>
          </a:bodyPr>
          <a:lstStyle>
            <a:lvl1pPr marL="0" indent="0">
              <a:buNone/>
              <a:tabLst>
                <a:tab pos="1436688" algn="l"/>
              </a:tabLst>
              <a:defRPr sz="1150" b="1" baseline="0">
                <a:solidFill>
                  <a:srgbClr val="FF66FF"/>
                </a:solidFill>
                <a:latin typeface="Calibri"/>
                <a:cs typeface="Calibri"/>
              </a:defRPr>
            </a:lvl1pPr>
          </a:lstStyle>
          <a:p>
            <a:pPr lvl="0"/>
            <a:r>
              <a:rPr lang="nl-NL" dirty="0"/>
              <a:t>!! Indien je hand-outs afdrukt… geef vooraf de voettekst in via Invoegen › Tekst › Koptekst en voettekst › tab “Notities en hand-outs” (verwijder dit </a:t>
            </a:r>
            <a:r>
              <a:rPr lang="nl-NL" dirty="0" err="1"/>
              <a:t>tekstvak</a:t>
            </a:r>
            <a:r>
              <a:rPr lang="nl-NL" dirty="0"/>
              <a:t> als je het niet meer nodig hebt) </a:t>
            </a:r>
            <a:endParaRPr lang="nl-BE" dirty="0"/>
          </a:p>
        </p:txBody>
      </p:sp>
      <p:pic>
        <p:nvPicPr>
          <p:cNvPr id="8" name="Afbeelding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4" name="Tijdelijke aanduiding voor datum 3"/>
          <p:cNvSpPr>
            <a:spLocks noGrp="1"/>
          </p:cNvSpPr>
          <p:nvPr>
            <p:ph type="dt" sz="half" idx="10"/>
          </p:nvPr>
        </p:nvSpPr>
        <p:spPr>
          <a:xfrm>
            <a:off x="1504800" y="6120000"/>
            <a:ext cx="3230387" cy="365125"/>
          </a:xfrm>
          <a:prstGeom prst="rect">
            <a:avLst/>
          </a:prstGeom>
        </p:spPr>
        <p:txBody>
          <a:bodyPr lIns="0" tIns="0" rIns="0" bIns="0" anchor="t" anchorCtr="0"/>
          <a:lstStyle>
            <a:lvl1pPr>
              <a:defRPr sz="1700" b="1">
                <a:solidFill>
                  <a:schemeClr val="accent6"/>
                </a:solidFill>
              </a:defRPr>
            </a:lvl1pPr>
          </a:lstStyle>
          <a:p>
            <a:fld id="{F58B9420-52AC-43CD-8D6E-DD028341A8BA}" type="datetime4">
              <a:rPr lang="nl-BE" smtClean="0"/>
              <a:t>11 september 2023</a:t>
            </a:fld>
            <a:endParaRPr lang="nl-BE" dirty="0"/>
          </a:p>
        </p:txBody>
      </p:sp>
      <p:sp>
        <p:nvSpPr>
          <p:cNvPr id="10" name="Titel 1"/>
          <p:cNvSpPr>
            <a:spLocks noGrp="1"/>
          </p:cNvSpPr>
          <p:nvPr>
            <p:ph type="ctrTitle" hasCustomPrompt="1"/>
          </p:nvPr>
        </p:nvSpPr>
        <p:spPr>
          <a:xfrm>
            <a:off x="1479599" y="1530000"/>
            <a:ext cx="6505200" cy="2311200"/>
          </a:xfrm>
        </p:spPr>
        <p:txBody>
          <a:bodyPr anchor="b" anchorCtr="0"/>
          <a:lstStyle>
            <a:lvl1pPr algn="l">
              <a:defRPr sz="5200" b="1" baseline="0">
                <a:solidFill>
                  <a:schemeClr val="bg1"/>
                </a:solidFill>
              </a:defRPr>
            </a:lvl1pPr>
          </a:lstStyle>
          <a:p>
            <a:r>
              <a:rPr lang="nl-BE" dirty="0"/>
              <a:t>Klik om de titel van de presentatie in te geven.</a:t>
            </a:r>
          </a:p>
        </p:txBody>
      </p:sp>
      <p:sp>
        <p:nvSpPr>
          <p:cNvPr id="11" name="Ondertitel 2"/>
          <p:cNvSpPr>
            <a:spLocks noGrp="1"/>
          </p:cNvSpPr>
          <p:nvPr>
            <p:ph type="subTitle" idx="1"/>
          </p:nvPr>
        </p:nvSpPr>
        <p:spPr>
          <a:xfrm>
            <a:off x="1498647" y="3996000"/>
            <a:ext cx="6504701" cy="1306800"/>
          </a:xfrm>
        </p:spPr>
        <p:txBody>
          <a:bodyPr>
            <a:normAutofit/>
          </a:bodyPr>
          <a:lstStyle>
            <a:lvl1pPr marL="0" indent="0" algn="l">
              <a:buNone/>
              <a:defRPr sz="3000" b="1">
                <a:solidFill>
                  <a:schemeClr val="bg1"/>
                </a:solidFill>
              </a:defRPr>
            </a:lvl1pPr>
          </a:lstStyle>
          <a:p>
            <a:endParaRPr lang="nl-BE" dirty="0"/>
          </a:p>
        </p:txBody>
      </p:sp>
    </p:spTree>
    <p:extLst>
      <p:ext uri="{BB962C8B-B14F-4D97-AF65-F5344CB8AC3E}">
        <p14:creationId xmlns:p14="http://schemas.microsoft.com/office/powerpoint/2010/main" val="3301220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ofdstuktitel">
    <p:bg>
      <p:bgPr>
        <a:solidFill>
          <a:schemeClr val="tx2"/>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8" name="Titel 1"/>
          <p:cNvSpPr>
            <a:spLocks noGrp="1"/>
          </p:cNvSpPr>
          <p:nvPr>
            <p:ph type="ctrTitle" hasCustomPrompt="1"/>
          </p:nvPr>
        </p:nvSpPr>
        <p:spPr>
          <a:xfrm>
            <a:off x="1479599" y="1530000"/>
            <a:ext cx="6505200" cy="2311200"/>
          </a:xfrm>
        </p:spPr>
        <p:txBody>
          <a:bodyPr anchor="b" anchorCtr="0"/>
          <a:lstStyle>
            <a:lvl1pPr algn="l">
              <a:defRPr sz="4200" b="1" baseline="0">
                <a:solidFill>
                  <a:schemeClr val="bg1"/>
                </a:solidFill>
              </a:defRPr>
            </a:lvl1pPr>
          </a:lstStyle>
          <a:p>
            <a:r>
              <a:rPr lang="nl-BE" dirty="0"/>
              <a:t>Klik om de titel van het hoofdstuk in te geven.</a:t>
            </a:r>
          </a:p>
        </p:txBody>
      </p:sp>
      <p:sp>
        <p:nvSpPr>
          <p:cNvPr id="9" name="Ondertitel 2"/>
          <p:cNvSpPr>
            <a:spLocks noGrp="1"/>
          </p:cNvSpPr>
          <p:nvPr>
            <p:ph type="subTitle" idx="1"/>
          </p:nvPr>
        </p:nvSpPr>
        <p:spPr>
          <a:xfrm>
            <a:off x="1498647" y="3996000"/>
            <a:ext cx="6504701" cy="1306800"/>
          </a:xfrm>
        </p:spPr>
        <p:txBody>
          <a:bodyPr>
            <a:normAutofit/>
          </a:bodyPr>
          <a:lstStyle>
            <a:lvl1pPr marL="0" indent="0" algn="l">
              <a:buNone/>
              <a:defRPr sz="2600" b="0">
                <a:solidFill>
                  <a:schemeClr val="bg1"/>
                </a:solidFill>
              </a:defRPr>
            </a:lvl1pPr>
          </a:lstStyle>
          <a:p>
            <a:endParaRPr lang="nl-BE" dirty="0"/>
          </a:p>
        </p:txBody>
      </p:sp>
    </p:spTree>
    <p:extLst>
      <p:ext uri="{BB962C8B-B14F-4D97-AF65-F5344CB8AC3E}">
        <p14:creationId xmlns:p14="http://schemas.microsoft.com/office/powerpoint/2010/main" val="188096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ofdstuktit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8" name="Titel 1"/>
          <p:cNvSpPr>
            <a:spLocks noGrp="1"/>
          </p:cNvSpPr>
          <p:nvPr>
            <p:ph type="ctrTitle" hasCustomPrompt="1"/>
          </p:nvPr>
        </p:nvSpPr>
        <p:spPr>
          <a:xfrm>
            <a:off x="490128" y="5974468"/>
            <a:ext cx="7538255" cy="576000"/>
          </a:xfrm>
        </p:spPr>
        <p:txBody>
          <a:bodyPr anchor="ctr" anchorCtr="0"/>
          <a:lstStyle>
            <a:lvl1pPr algn="l">
              <a:defRPr sz="1700" b="1" baseline="0">
                <a:solidFill>
                  <a:schemeClr val="accent6"/>
                </a:solidFill>
              </a:defRPr>
            </a:lvl1pPr>
          </a:lstStyle>
          <a:p>
            <a:r>
              <a:rPr lang="nl-BE" dirty="0"/>
              <a:t>Klik om de titel van het hoofdstuk in te geven.</a:t>
            </a:r>
          </a:p>
        </p:txBody>
      </p:sp>
      <p:sp>
        <p:nvSpPr>
          <p:cNvPr id="10" name="Tijdelijke aanduiding voor tekst 23"/>
          <p:cNvSpPr>
            <a:spLocks noGrp="1"/>
          </p:cNvSpPr>
          <p:nvPr>
            <p:ph type="body" sz="quarter" idx="15" hasCustomPrompt="1"/>
          </p:nvPr>
        </p:nvSpPr>
        <p:spPr>
          <a:xfrm>
            <a:off x="0" y="1143"/>
            <a:ext cx="9144000" cy="799971"/>
          </a:xfrm>
        </p:spPr>
        <p:txBody>
          <a:bodyPr lIns="1836000" tIns="90000" rIns="1260000">
            <a:normAutofit/>
          </a:bodyPr>
          <a:lstStyle>
            <a:lvl1pPr marL="0" indent="0">
              <a:buNone/>
              <a:tabLst>
                <a:tab pos="1436688" algn="l"/>
              </a:tabLst>
              <a:defRPr sz="1200" b="1" baseline="0">
                <a:solidFill>
                  <a:srgbClr val="FF66FF"/>
                </a:solidFill>
                <a:latin typeface="Calibri"/>
                <a:cs typeface="Calibri"/>
              </a:defRPr>
            </a:lvl1pPr>
          </a:lstStyle>
          <a:p>
            <a:pPr lvl="0"/>
            <a:r>
              <a:rPr lang="nl-NL" dirty="0"/>
              <a:t>!! Gebruik bij voorkeur de foto’s die in dit sjabloon aangeboden worden !! </a:t>
            </a:r>
            <a:br>
              <a:rPr lang="nl-NL" dirty="0"/>
            </a:br>
            <a:r>
              <a:rPr lang="nl-NL" dirty="0"/>
              <a:t>Verwijder de foto-dia’s die je niet nodig hebt. Anders wordt je bestand te groot om te e-mailen. ( verwijder dit vak als je het niet meer nodig hebt. ) </a:t>
            </a:r>
            <a:endParaRPr lang="nl-BE" dirty="0"/>
          </a:p>
        </p:txBody>
      </p:sp>
    </p:spTree>
    <p:extLst>
      <p:ext uri="{BB962C8B-B14F-4D97-AF65-F5344CB8AC3E}">
        <p14:creationId xmlns:p14="http://schemas.microsoft.com/office/powerpoint/2010/main" val="161880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otscherm">
    <p:bg>
      <p:bgPr>
        <a:solidFill>
          <a:schemeClr val="accent4"/>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605" y="401129"/>
            <a:ext cx="1066802" cy="774194"/>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31968"/>
            <a:ext cx="9144000" cy="1423416"/>
          </a:xfrm>
          <a:prstGeom prst="rect">
            <a:avLst/>
          </a:prstGeom>
        </p:spPr>
      </p:pic>
      <p:sp>
        <p:nvSpPr>
          <p:cNvPr id="9" name="Titel 1"/>
          <p:cNvSpPr>
            <a:spLocks noGrp="1"/>
          </p:cNvSpPr>
          <p:nvPr>
            <p:ph type="ctrTitle" hasCustomPrompt="1"/>
          </p:nvPr>
        </p:nvSpPr>
        <p:spPr>
          <a:xfrm>
            <a:off x="1479599" y="1916832"/>
            <a:ext cx="6505200" cy="1445568"/>
          </a:xfrm>
        </p:spPr>
        <p:txBody>
          <a:bodyPr anchor="b" anchorCtr="0"/>
          <a:lstStyle>
            <a:lvl1pPr algn="l">
              <a:lnSpc>
                <a:spcPct val="91000"/>
              </a:lnSpc>
              <a:defRPr sz="4800" b="1" baseline="0">
                <a:solidFill>
                  <a:schemeClr val="accent6"/>
                </a:solidFill>
              </a:defRPr>
            </a:lvl1pPr>
          </a:lstStyle>
          <a:p>
            <a:r>
              <a:rPr lang="nl-BE" dirty="0"/>
              <a:t>Klik hier om je slotgroet in te geven.</a:t>
            </a:r>
          </a:p>
        </p:txBody>
      </p:sp>
      <p:sp>
        <p:nvSpPr>
          <p:cNvPr id="10" name="Ondertitel 2"/>
          <p:cNvSpPr>
            <a:spLocks noGrp="1"/>
          </p:cNvSpPr>
          <p:nvPr>
            <p:ph type="subTitle" idx="1" hasCustomPrompt="1"/>
          </p:nvPr>
        </p:nvSpPr>
        <p:spPr>
          <a:xfrm>
            <a:off x="1498647" y="3945600"/>
            <a:ext cx="6504701" cy="1306800"/>
          </a:xfrm>
        </p:spPr>
        <p:txBody>
          <a:bodyPr>
            <a:normAutofit/>
          </a:bodyPr>
          <a:lstStyle>
            <a:lvl1pPr marL="0" indent="0" algn="l">
              <a:lnSpc>
                <a:spcPct val="98000"/>
              </a:lnSpc>
              <a:spcBef>
                <a:spcPts val="0"/>
              </a:spcBef>
              <a:buNone/>
              <a:defRPr sz="2000" b="0">
                <a:solidFill>
                  <a:schemeClr val="accent6"/>
                </a:solidFill>
              </a:defRPr>
            </a:lvl1pPr>
          </a:lstStyle>
          <a:p>
            <a:r>
              <a:rPr lang="nl-BE" dirty="0"/>
              <a:t>Voornaam en familienaam</a:t>
            </a:r>
            <a:br>
              <a:rPr lang="nl-BE" dirty="0"/>
            </a:br>
            <a:r>
              <a:rPr lang="nl-BE" dirty="0"/>
              <a:t>Functie</a:t>
            </a:r>
            <a:br>
              <a:rPr lang="nl-BE" dirty="0"/>
            </a:br>
            <a:r>
              <a:rPr lang="nl-BE" dirty="0"/>
              <a:t>E-mailadres</a:t>
            </a:r>
          </a:p>
        </p:txBody>
      </p:sp>
      <p:sp>
        <p:nvSpPr>
          <p:cNvPr id="3" name="Tijdelijke aanduiding voor tekst 2"/>
          <p:cNvSpPr>
            <a:spLocks noGrp="1"/>
          </p:cNvSpPr>
          <p:nvPr>
            <p:ph type="body" sz="quarter" idx="10" hasCustomPrompt="1"/>
          </p:nvPr>
        </p:nvSpPr>
        <p:spPr>
          <a:xfrm>
            <a:off x="1498646" y="6139048"/>
            <a:ext cx="6505200" cy="300831"/>
          </a:xfrm>
          <a:noFill/>
        </p:spPr>
        <p:txBody>
          <a:bodyPr vert="horz" lIns="0" tIns="0" rIns="0" bIns="0" rtlCol="0">
            <a:normAutofit/>
          </a:bodyPr>
          <a:lstStyle>
            <a:lvl1pPr>
              <a:defRPr lang="nl-NL" sz="1700" b="0" smtClean="0">
                <a:solidFill>
                  <a:schemeClr val="accent6"/>
                </a:solidFill>
              </a:defRPr>
            </a:lvl1pPr>
            <a:lvl2pPr>
              <a:defRPr lang="nl-NL" smtClean="0"/>
            </a:lvl2pPr>
            <a:lvl3pPr>
              <a:defRPr lang="nl-NL" smtClean="0"/>
            </a:lvl3pPr>
            <a:lvl4pPr>
              <a:defRPr lang="nl-NL" smtClean="0"/>
            </a:lvl4pPr>
            <a:lvl5pPr>
              <a:defRPr lang="nl-BE"/>
            </a:lvl5pPr>
          </a:lstStyle>
          <a:p>
            <a:pPr marL="0" lvl="0" indent="0">
              <a:lnSpc>
                <a:spcPct val="98000"/>
              </a:lnSpc>
              <a:spcBef>
                <a:spcPts val="0"/>
              </a:spcBef>
              <a:buNone/>
            </a:pPr>
            <a:r>
              <a:rPr lang="nl-NL" dirty="0"/>
              <a:t>Herhaal hier de titel van je schermpresentatie</a:t>
            </a:r>
            <a:endParaRPr lang="nl-BE" dirty="0"/>
          </a:p>
        </p:txBody>
      </p:sp>
    </p:spTree>
    <p:extLst>
      <p:ext uri="{BB962C8B-B14F-4D97-AF65-F5344CB8AC3E}">
        <p14:creationId xmlns:p14="http://schemas.microsoft.com/office/powerpoint/2010/main" val="331524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sisdia met 2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2719" y="910800"/>
            <a:ext cx="7610400" cy="1143000"/>
          </a:xfrm>
        </p:spPr>
        <p:txBody>
          <a:bodyPr/>
          <a:lstStyle>
            <a:lvl1pPr>
              <a:defRPr baseline="0"/>
            </a:lvl1pPr>
          </a:lstStyle>
          <a:p>
            <a:r>
              <a:rPr lang="nl-NL" dirty="0"/>
              <a:t>Klik om de titel van de </a:t>
            </a:r>
            <a:r>
              <a:rPr lang="nl-NL" dirty="0" err="1"/>
              <a:t>basisdia</a:t>
            </a:r>
            <a:r>
              <a:rPr lang="nl-NL" dirty="0"/>
              <a:t> </a:t>
            </a:r>
            <a:br>
              <a:rPr lang="nl-NL" dirty="0"/>
            </a:br>
            <a:r>
              <a:rPr lang="nl-NL" dirty="0"/>
              <a:t>met 2 kolommen in te geven</a:t>
            </a:r>
            <a:endParaRPr lang="nl-BE" dirty="0"/>
          </a:p>
        </p:txBody>
      </p:sp>
      <p:sp>
        <p:nvSpPr>
          <p:cNvPr id="3" name="Tijdelijke aanduiding voor inhoud 2"/>
          <p:cNvSpPr>
            <a:spLocks noGrp="1"/>
          </p:cNvSpPr>
          <p:nvPr>
            <p:ph idx="1"/>
          </p:nvPr>
        </p:nvSpPr>
        <p:spPr>
          <a:xfrm>
            <a:off x="1189520" y="1789201"/>
            <a:ext cx="33372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voettekst 4"/>
          <p:cNvSpPr>
            <a:spLocks noGrp="1"/>
          </p:cNvSpPr>
          <p:nvPr>
            <p:ph type="ftr" sz="quarter" idx="11"/>
          </p:nvPr>
        </p:nvSpPr>
        <p:spPr/>
        <p:txBody>
          <a:body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8" name="Tijdelijke aanduiding voor inhoud 2"/>
          <p:cNvSpPr>
            <a:spLocks noGrp="1"/>
          </p:cNvSpPr>
          <p:nvPr>
            <p:ph idx="13"/>
          </p:nvPr>
        </p:nvSpPr>
        <p:spPr>
          <a:xfrm>
            <a:off x="5035919" y="1789201"/>
            <a:ext cx="33372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fld id="{96980404-6A16-416D-ABDF-E7432B0B8C47}" type="datetime4">
              <a:rPr lang="nl-BE" smtClean="0"/>
              <a:t>11 september 2023</a:t>
            </a:fld>
            <a:endParaRPr lang="nl-BE" dirty="0"/>
          </a:p>
        </p:txBody>
      </p:sp>
    </p:spTree>
    <p:extLst>
      <p:ext uri="{BB962C8B-B14F-4D97-AF65-F5344CB8AC3E}">
        <p14:creationId xmlns:p14="http://schemas.microsoft.com/office/powerpoint/2010/main" val="123914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guur">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lvl1pPr>
          </a:lstStyle>
          <a:p>
            <a:r>
              <a:rPr lang="nl-BE" dirty="0"/>
              <a:t>Analyse BIS-project 2021</a:t>
            </a:r>
          </a:p>
        </p:txBody>
      </p:sp>
      <p:sp>
        <p:nvSpPr>
          <p:cNvPr id="5" name="Tijdelijke aanduiding voor dianummer 4"/>
          <p:cNvSpPr>
            <a:spLocks noGrp="1"/>
          </p:cNvSpPr>
          <p:nvPr>
            <p:ph type="sldNum" sz="quarter" idx="12"/>
          </p:nvPr>
        </p:nvSpPr>
        <p:spPr/>
        <p:txBody>
          <a:bodyPr/>
          <a:lstStyle/>
          <a:p>
            <a:fld id="{E8F12D86-93AC-45BB-B8CA-9542A3CF9355}" type="slidenum">
              <a:rPr lang="nl-BE" smtClean="0"/>
              <a:t>‹nr.›</a:t>
            </a:fld>
            <a:endParaRPr lang="nl-BE" dirty="0"/>
          </a:p>
        </p:txBody>
      </p:sp>
      <p:sp>
        <p:nvSpPr>
          <p:cNvPr id="8" name="Tijdelijke aanduiding voor inhoud 7"/>
          <p:cNvSpPr>
            <a:spLocks noGrp="1"/>
          </p:cNvSpPr>
          <p:nvPr>
            <p:ph sz="quarter" idx="13" hasCustomPrompt="1"/>
          </p:nvPr>
        </p:nvSpPr>
        <p:spPr>
          <a:xfrm>
            <a:off x="507600" y="759600"/>
            <a:ext cx="8128800" cy="5320800"/>
          </a:xfrm>
        </p:spPr>
        <p:txBody>
          <a:bodyPr anchor="ctr" anchorCtr="0"/>
          <a:lstStyle>
            <a:lvl1pPr marL="0" indent="0" algn="ctr">
              <a:buNone/>
              <a:defRPr baseline="0">
                <a:solidFill>
                  <a:schemeClr val="tx1">
                    <a:lumMod val="50000"/>
                    <a:lumOff val="50000"/>
                  </a:schemeClr>
                </a:solidFill>
              </a:defRPr>
            </a:lvl1pPr>
          </a:lstStyle>
          <a:p>
            <a:pPr lvl="0"/>
            <a:r>
              <a:rPr lang="nl-NL" dirty="0"/>
              <a:t>Klik hier om een </a:t>
            </a:r>
            <a:br>
              <a:rPr lang="nl-NL" dirty="0"/>
            </a:br>
            <a:r>
              <a:rPr lang="nl-NL" dirty="0"/>
              <a:t>tabel - grafiek - foto - video</a:t>
            </a:r>
            <a:br>
              <a:rPr lang="nl-NL" dirty="0"/>
            </a:br>
            <a:br>
              <a:rPr lang="nl-NL" dirty="0"/>
            </a:br>
            <a:br>
              <a:rPr lang="nl-NL" dirty="0"/>
            </a:br>
            <a:br>
              <a:rPr lang="nl-NL" dirty="0"/>
            </a:br>
            <a:r>
              <a:rPr lang="nl-NL" dirty="0"/>
              <a:t>in te voegen</a:t>
            </a:r>
            <a:br>
              <a:rPr lang="nl-NL" dirty="0"/>
            </a:br>
            <a:endParaRPr lang="nl-NL"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fld id="{2334CB8D-FE24-48F1-930B-72354CBC3E2F}" type="datetime4">
              <a:rPr lang="nl-BE" smtClean="0"/>
              <a:t>11 september 2023</a:t>
            </a:fld>
            <a:endParaRPr lang="nl-BE" dirty="0"/>
          </a:p>
        </p:txBody>
      </p:sp>
    </p:spTree>
    <p:extLst>
      <p:ext uri="{BB962C8B-B14F-4D97-AF65-F5344CB8AC3E}">
        <p14:creationId xmlns:p14="http://schemas.microsoft.com/office/powerpoint/2010/main" val="303124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sdia met kaderteks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dirty="0"/>
          </a:p>
        </p:txBody>
      </p:sp>
      <p:sp>
        <p:nvSpPr>
          <p:cNvPr id="9" name="Tijdelijke aanduiding voor tekst 7"/>
          <p:cNvSpPr>
            <a:spLocks noGrp="1"/>
          </p:cNvSpPr>
          <p:nvPr>
            <p:ph type="body" sz="quarter" idx="13" hasCustomPrompt="1"/>
          </p:nvPr>
        </p:nvSpPr>
        <p:spPr>
          <a:xfrm>
            <a:off x="5842800" y="0"/>
            <a:ext cx="2793600" cy="4179600"/>
          </a:xfrm>
          <a:solidFill>
            <a:schemeClr val="accent1"/>
          </a:solidFill>
        </p:spPr>
        <p:txBody>
          <a:bodyPr lIns="254160" tIns="975600" rIns="254160" bIns="288000" anchor="t" anchorCtr="0">
            <a:noAutofit/>
          </a:bodyPr>
          <a:lstStyle>
            <a:lvl1pPr>
              <a:buClr>
                <a:schemeClr val="tx2"/>
              </a:buClr>
              <a:defRPr sz="2300" baseline="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Voeg tekst toe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2" name="Titel 1"/>
          <p:cNvSpPr>
            <a:spLocks noGrp="1"/>
          </p:cNvSpPr>
          <p:nvPr>
            <p:ph type="title" hasCustomPrompt="1"/>
          </p:nvPr>
        </p:nvSpPr>
        <p:spPr>
          <a:xfrm>
            <a:off x="762719" y="910800"/>
            <a:ext cx="4568400" cy="1143000"/>
          </a:xfrm>
        </p:spPr>
        <p:txBody>
          <a:bodyPr/>
          <a:lstStyle>
            <a:lvl1pPr>
              <a:defRPr/>
            </a:lvl1pPr>
          </a:lstStyle>
          <a:p>
            <a:r>
              <a:rPr lang="nl-NL" dirty="0"/>
              <a:t>Klik voor de titel van de </a:t>
            </a:r>
            <a:r>
              <a:rPr lang="nl-NL" dirty="0" err="1"/>
              <a:t>basisdia</a:t>
            </a:r>
            <a:r>
              <a:rPr lang="nl-NL" dirty="0"/>
              <a:t> met kadertekst</a:t>
            </a:r>
            <a:endParaRPr lang="nl-BE" dirty="0"/>
          </a:p>
        </p:txBody>
      </p:sp>
      <p:sp>
        <p:nvSpPr>
          <p:cNvPr id="3" name="Tijdelijke aanduiding voor inhoud 2"/>
          <p:cNvSpPr>
            <a:spLocks noGrp="1"/>
          </p:cNvSpPr>
          <p:nvPr>
            <p:ph idx="1"/>
          </p:nvPr>
        </p:nvSpPr>
        <p:spPr>
          <a:xfrm>
            <a:off x="1189520" y="1789201"/>
            <a:ext cx="41400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fld id="{CBB315FB-320E-4A82-9A42-521D345E4B53}" type="datetime4">
              <a:rPr lang="nl-BE" smtClean="0"/>
              <a:t>11 september 2023</a:t>
            </a:fld>
            <a:endParaRPr lang="nl-BE" dirty="0"/>
          </a:p>
        </p:txBody>
      </p:sp>
    </p:spTree>
    <p:extLst>
      <p:ext uri="{BB962C8B-B14F-4D97-AF65-F5344CB8AC3E}">
        <p14:creationId xmlns:p14="http://schemas.microsoft.com/office/powerpoint/2010/main" val="127720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sdia met zijkolom">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dirty="0"/>
          </a:p>
        </p:txBody>
      </p:sp>
      <p:sp>
        <p:nvSpPr>
          <p:cNvPr id="8" name="Tijdelijke aanduiding voor tekst 7"/>
          <p:cNvSpPr>
            <a:spLocks noGrp="1"/>
          </p:cNvSpPr>
          <p:nvPr>
            <p:ph type="body" sz="quarter" idx="13" hasCustomPrompt="1"/>
          </p:nvPr>
        </p:nvSpPr>
        <p:spPr>
          <a:xfrm>
            <a:off x="5155200" y="0"/>
            <a:ext cx="3988800" cy="6858000"/>
          </a:xfrm>
          <a:solidFill>
            <a:schemeClr val="accent1"/>
          </a:solidFill>
        </p:spPr>
        <p:txBody>
          <a:bodyPr lIns="687960" tIns="975600" rIns="507960" bIns="756000" anchor="t" anchorCtr="0">
            <a:noAutofit/>
          </a:bodyPr>
          <a:lstStyle>
            <a:lvl1pPr>
              <a:buClr>
                <a:schemeClr val="tx2"/>
              </a:buClr>
              <a:defRPr sz="2300">
                <a:solidFill>
                  <a:schemeClr val="bg1"/>
                </a:solidFill>
              </a:defRPr>
            </a:lvl1pPr>
            <a:lvl2pPr>
              <a:buClr>
                <a:schemeClr val="tx2"/>
              </a:buClr>
              <a:defRPr sz="2300">
                <a:solidFill>
                  <a:schemeClr val="bg1"/>
                </a:solidFill>
              </a:defRPr>
            </a:lvl2pPr>
            <a:lvl3pPr>
              <a:buClr>
                <a:schemeClr val="bg1"/>
              </a:buClr>
              <a:defRPr sz="2300">
                <a:solidFill>
                  <a:schemeClr val="bg1"/>
                </a:solidFill>
              </a:defRPr>
            </a:lvl3pPr>
            <a:lvl4pPr>
              <a:buClr>
                <a:schemeClr val="bg1"/>
              </a:buClr>
              <a:defRPr sz="2300">
                <a:solidFill>
                  <a:schemeClr val="bg1"/>
                </a:solidFill>
              </a:defRPr>
            </a:lvl4pPr>
            <a:lvl5pPr>
              <a:buClr>
                <a:schemeClr val="bg1"/>
              </a:buClr>
              <a:defRPr sz="2300">
                <a:solidFill>
                  <a:schemeClr val="bg1"/>
                </a:solidFill>
              </a:defRPr>
            </a:lvl5pPr>
          </a:lstStyle>
          <a:p>
            <a:pPr lvl="0"/>
            <a:r>
              <a:rPr lang="nl-NL" dirty="0"/>
              <a:t>Klik om tekst toe te voegen of laat blanco.</a:t>
            </a:r>
            <a:br>
              <a:rPr lang="nl-NL" dirty="0"/>
            </a:br>
            <a:r>
              <a:rPr lang="nl-NL" dirty="0"/>
              <a:t>[ tabtoets aan het begin van een alinea   = </a:t>
            </a:r>
            <a:r>
              <a:rPr lang="nl-NL" dirty="0" err="1"/>
              <a:t>subkopje</a:t>
            </a:r>
            <a:r>
              <a:rPr lang="nl-NL" dirty="0"/>
              <a:t>. </a:t>
            </a:r>
            <a:br>
              <a:rPr lang="nl-NL" dirty="0"/>
            </a:br>
            <a:r>
              <a:rPr lang="nl-NL" dirty="0" err="1"/>
              <a:t>shift+tab</a:t>
            </a:r>
            <a:r>
              <a:rPr lang="nl-NL" dirty="0"/>
              <a:t> = spring terug naar gewone tekstopmaak. ]</a:t>
            </a:r>
            <a:endParaRPr lang="nl-BE" dirty="0"/>
          </a:p>
        </p:txBody>
      </p:sp>
      <p:sp>
        <p:nvSpPr>
          <p:cNvPr id="11"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baseline="0"/>
            </a:lvl1pPr>
          </a:lstStyle>
          <a:p>
            <a:r>
              <a:rPr lang="nl-NL" dirty="0"/>
              <a:t>Klik voor de titel van de </a:t>
            </a:r>
            <a:r>
              <a:rPr lang="nl-NL" dirty="0" err="1"/>
              <a:t>basisdia</a:t>
            </a:r>
            <a:r>
              <a:rPr lang="nl-NL" dirty="0"/>
              <a:t> met zijkolom</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91213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sdia met foto">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5" name="Tijdelijke aanduiding voor voettekst 4"/>
          <p:cNvSpPr>
            <a:spLocks noGrp="1"/>
          </p:cNvSpPr>
          <p:nvPr>
            <p:ph type="ftr" sz="quarter" idx="11"/>
          </p:nvPr>
        </p:nvSpPr>
        <p:spPr/>
        <p:txBody>
          <a:body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dirty="0"/>
          </a:p>
        </p:txBody>
      </p:sp>
      <p:sp>
        <p:nvSpPr>
          <p:cNvPr id="12" name="Tijdelijke aanduiding voor afbeelding 11"/>
          <p:cNvSpPr>
            <a:spLocks noGrp="1"/>
          </p:cNvSpPr>
          <p:nvPr>
            <p:ph type="pic" sz="quarter" idx="15" hasCustomPrompt="1"/>
          </p:nvPr>
        </p:nvSpPr>
        <p:spPr>
          <a:xfrm>
            <a:off x="5155200" y="0"/>
            <a:ext cx="3988800" cy="6858000"/>
          </a:xfrm>
          <a:solidFill>
            <a:schemeClr val="bg2">
              <a:lumMod val="90000"/>
            </a:schemeClr>
          </a:solidFill>
        </p:spPr>
        <p:txBody>
          <a:bodyPr anchor="ctr" anchorCtr="0">
            <a:noAutofit/>
          </a:bodyPr>
          <a:lstStyle>
            <a:lvl1pPr marL="0" indent="0" algn="ctr">
              <a:buNone/>
              <a:defRPr>
                <a:solidFill>
                  <a:schemeClr val="tx1">
                    <a:lumMod val="50000"/>
                    <a:lumOff val="50000"/>
                  </a:schemeClr>
                </a:solidFill>
              </a:defRPr>
            </a:lvl1pPr>
          </a:lstStyle>
          <a:p>
            <a:r>
              <a:rPr lang="nl-BE" dirty="0"/>
              <a:t>Klik hier </a:t>
            </a:r>
            <a:br>
              <a:rPr lang="nl-BE" dirty="0"/>
            </a:br>
            <a:r>
              <a:rPr lang="nl-BE" dirty="0"/>
              <a:t>om een </a:t>
            </a:r>
            <a:br>
              <a:rPr lang="nl-BE" dirty="0"/>
            </a:br>
            <a:br>
              <a:rPr lang="nl-BE" dirty="0"/>
            </a:br>
            <a:r>
              <a:rPr lang="nl-BE" dirty="0"/>
              <a:t>afbeelding </a:t>
            </a:r>
            <a:br>
              <a:rPr lang="nl-BE" dirty="0"/>
            </a:br>
            <a:r>
              <a:rPr lang="nl-BE" dirty="0"/>
              <a:t>in te voegen</a:t>
            </a:r>
          </a:p>
        </p:txBody>
      </p:sp>
      <p:sp>
        <p:nvSpPr>
          <p:cNvPr id="9" name="Tijdelijke aanduiding voor tekst 7"/>
          <p:cNvSpPr>
            <a:spLocks noGrp="1"/>
          </p:cNvSpPr>
          <p:nvPr>
            <p:ph type="body" sz="quarter" idx="16" hasCustomPrompt="1"/>
          </p:nvPr>
        </p:nvSpPr>
        <p:spPr>
          <a:xfrm>
            <a:off x="4831200" y="0"/>
            <a:ext cx="784800" cy="6858000"/>
          </a:xfrm>
          <a:blipFill>
            <a:blip r:embed="rId3"/>
            <a:stretch>
              <a:fillRect/>
            </a:stretch>
          </a:blipFill>
        </p:spPr>
        <p:txBody>
          <a:bodyPr/>
          <a:lstStyle>
            <a:lvl1pPr marL="0" indent="0">
              <a:buNone/>
              <a:defRPr/>
            </a:lvl1pPr>
          </a:lstStyle>
          <a:p>
            <a:pPr lvl="0"/>
            <a:r>
              <a:rPr lang="nl-NL" dirty="0"/>
              <a:t> </a:t>
            </a:r>
            <a:endParaRPr lang="nl-BE" dirty="0"/>
          </a:p>
        </p:txBody>
      </p:sp>
      <p:sp>
        <p:nvSpPr>
          <p:cNvPr id="2" name="Titel 1"/>
          <p:cNvSpPr>
            <a:spLocks noGrp="1"/>
          </p:cNvSpPr>
          <p:nvPr>
            <p:ph type="title" hasCustomPrompt="1"/>
          </p:nvPr>
        </p:nvSpPr>
        <p:spPr>
          <a:xfrm>
            <a:off x="762719" y="910800"/>
            <a:ext cx="4060800" cy="1143000"/>
          </a:xfrm>
        </p:spPr>
        <p:txBody>
          <a:bodyPr/>
          <a:lstStyle>
            <a:lvl1pPr>
              <a:defRPr/>
            </a:lvl1pPr>
          </a:lstStyle>
          <a:p>
            <a:r>
              <a:rPr lang="nl-NL" dirty="0"/>
              <a:t>Klik voor de titel van de </a:t>
            </a:r>
            <a:r>
              <a:rPr lang="nl-NL" dirty="0" err="1"/>
              <a:t>basisdia</a:t>
            </a:r>
            <a:r>
              <a:rPr lang="nl-NL" dirty="0"/>
              <a:t> met foto</a:t>
            </a:r>
            <a:endParaRPr lang="nl-BE" dirty="0"/>
          </a:p>
        </p:txBody>
      </p:sp>
      <p:sp>
        <p:nvSpPr>
          <p:cNvPr id="3" name="Tijdelijke aanduiding voor inhoud 2"/>
          <p:cNvSpPr>
            <a:spLocks noGrp="1"/>
          </p:cNvSpPr>
          <p:nvPr>
            <p:ph idx="1"/>
          </p:nvPr>
        </p:nvSpPr>
        <p:spPr>
          <a:xfrm>
            <a:off x="1189519" y="1789201"/>
            <a:ext cx="3632400" cy="42320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83383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zze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600" y="1900800"/>
            <a:ext cx="8129033" cy="419100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49" y="6295886"/>
            <a:ext cx="8177801" cy="289561"/>
          </a:xfrm>
          <a:prstGeom prst="rect">
            <a:avLst/>
          </a:prstGeom>
        </p:spPr>
      </p:pic>
      <p:sp>
        <p:nvSpPr>
          <p:cNvPr id="2"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endParaRPr lang="nl-BE" dirty="0"/>
          </a:p>
        </p:txBody>
      </p:sp>
      <p:sp>
        <p:nvSpPr>
          <p:cNvPr id="5" name="Tijdelijke aanduiding voor voettekst 4"/>
          <p:cNvSpPr>
            <a:spLocks noGrp="1"/>
          </p:cNvSpPr>
          <p:nvPr>
            <p:ph type="ftr" sz="quarter" idx="11"/>
          </p:nvPr>
        </p:nvSpPr>
        <p:spPr/>
        <p:txBody>
          <a:body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p>
            <a:fld id="{E8F12D86-93AC-45BB-B8CA-9542A3CF9355}" type="slidenum">
              <a:rPr lang="nl-BE" smtClean="0"/>
              <a:t>‹nr.›</a:t>
            </a:fld>
            <a:endParaRPr lang="nl-BE" dirty="0"/>
          </a:p>
        </p:txBody>
      </p:sp>
      <p:sp>
        <p:nvSpPr>
          <p:cNvPr id="10" name="Tijdelijke aanduiding voor tekst 9"/>
          <p:cNvSpPr>
            <a:spLocks noGrp="1"/>
          </p:cNvSpPr>
          <p:nvPr>
            <p:ph type="body" sz="quarter" idx="13" hasCustomPrompt="1"/>
          </p:nvPr>
        </p:nvSpPr>
        <p:spPr>
          <a:xfrm>
            <a:off x="507600" y="1900800"/>
            <a:ext cx="2718000" cy="2095200"/>
          </a:xfrm>
        </p:spPr>
        <p:txBody>
          <a:bodyPr lIns="381600" tIns="349200" rIns="381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2" name="Tijdelijke aanduiding voor tekst 9"/>
          <p:cNvSpPr>
            <a:spLocks noGrp="1"/>
          </p:cNvSpPr>
          <p:nvPr>
            <p:ph type="body" sz="quarter" idx="14" hasCustomPrompt="1"/>
          </p:nvPr>
        </p:nvSpPr>
        <p:spPr>
          <a:xfrm>
            <a:off x="3225717" y="1900800"/>
            <a:ext cx="26928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3" name="Tijdelijke aanduiding voor tekst 9"/>
          <p:cNvSpPr>
            <a:spLocks noGrp="1"/>
          </p:cNvSpPr>
          <p:nvPr>
            <p:ph type="body" sz="quarter" idx="15" hasCustomPrompt="1"/>
          </p:nvPr>
        </p:nvSpPr>
        <p:spPr>
          <a:xfrm>
            <a:off x="5918633" y="1900800"/>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4" name="Tijdelijke aanduiding voor tekst 9"/>
          <p:cNvSpPr>
            <a:spLocks noGrp="1"/>
          </p:cNvSpPr>
          <p:nvPr>
            <p:ph type="body" sz="quarter" idx="16" hasCustomPrompt="1"/>
          </p:nvPr>
        </p:nvSpPr>
        <p:spPr>
          <a:xfrm>
            <a:off x="507600" y="3996609"/>
            <a:ext cx="2718000" cy="2095200"/>
          </a:xfrm>
        </p:spPr>
        <p:txBody>
          <a:bodyPr lIns="381600" tIns="349200" rIns="381600" bIns="349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5" name="Tijdelijke aanduiding voor tekst 9"/>
          <p:cNvSpPr>
            <a:spLocks noGrp="1"/>
          </p:cNvSpPr>
          <p:nvPr>
            <p:ph type="body" sz="quarter" idx="17" hasCustomPrompt="1"/>
          </p:nvPr>
        </p:nvSpPr>
        <p:spPr>
          <a:xfrm>
            <a:off x="3225717" y="3996609"/>
            <a:ext cx="2692800" cy="2095200"/>
          </a:xfrm>
        </p:spPr>
        <p:txBody>
          <a:bodyPr lIns="381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6" name="Tijdelijke aanduiding voor tekst 9"/>
          <p:cNvSpPr>
            <a:spLocks noGrp="1"/>
          </p:cNvSpPr>
          <p:nvPr>
            <p:ph type="body" sz="quarter" idx="18" hasCustomPrompt="1"/>
          </p:nvPr>
        </p:nvSpPr>
        <p:spPr>
          <a:xfrm>
            <a:off x="5918633" y="3996609"/>
            <a:ext cx="2718000" cy="2095200"/>
          </a:xfrm>
        </p:spPr>
        <p:txBody>
          <a:bodyPr lIns="381600" tIns="349200" rIns="381600" bIns="349200" anchor="ctr" anchorCtr="0">
            <a:noAutofit/>
          </a:bodyPr>
          <a:lstStyle>
            <a:lvl1pPr>
              <a:spcBef>
                <a:spcPts val="0"/>
              </a:spcBef>
              <a:buClr>
                <a:schemeClr val="accent3"/>
              </a:buClr>
              <a:defRPr b="1" spc="0" baseline="0">
                <a:solidFill>
                  <a:schemeClr val="bg1"/>
                </a:solidFill>
              </a:defRPr>
            </a:lvl1pPr>
            <a:lvl2pPr>
              <a:spcBef>
                <a:spcPts val="0"/>
              </a:spcBef>
              <a:buClr>
                <a:schemeClr val="accent3"/>
              </a:buClr>
              <a:defRPr sz="3000">
                <a:solidFill>
                  <a:schemeClr val="bg1"/>
                </a:solidFill>
              </a:defRPr>
            </a:lvl2pPr>
            <a:lvl3pPr>
              <a:spcBef>
                <a:spcPts val="0"/>
              </a:spcBef>
              <a:buClr>
                <a:schemeClr val="accent3"/>
              </a:buClr>
              <a:defRPr sz="1200">
                <a:solidFill>
                  <a:schemeClr val="bg1"/>
                </a:solidFill>
              </a:defRPr>
            </a:lvl3pPr>
            <a:lvl4pPr>
              <a:spcBef>
                <a:spcPts val="0"/>
              </a:spcBef>
              <a:buClr>
                <a:schemeClr val="accent3"/>
              </a:buClr>
              <a:defRPr sz="1200">
                <a:solidFill>
                  <a:schemeClr val="bg1"/>
                </a:solidFill>
              </a:defRPr>
            </a:lvl4pPr>
            <a:lvl5pPr>
              <a:spcBef>
                <a:spcPts val="0"/>
              </a:spcBef>
              <a:buClr>
                <a:schemeClr val="accent3"/>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8"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fld id="{B6534B18-5B83-4063-9B22-0512A9A2FFE1}" type="datetime4">
              <a:rPr lang="nl-BE" smtClean="0"/>
              <a:t>11 september 2023</a:t>
            </a:fld>
            <a:endParaRPr lang="nl-BE" dirty="0"/>
          </a:p>
        </p:txBody>
      </p:sp>
    </p:spTree>
    <p:extLst>
      <p:ext uri="{BB962C8B-B14F-4D97-AF65-F5344CB8AC3E}">
        <p14:creationId xmlns:p14="http://schemas.microsoft.com/office/powerpoint/2010/main" val="1576036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zzel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dirty="0"/>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4" name="Tijdelijke aanduiding voor voettekst 3"/>
          <p:cNvSpPr>
            <a:spLocks noGrp="1"/>
          </p:cNvSpPr>
          <p:nvPr>
            <p:ph type="ftr" sz="quarter" idx="11"/>
          </p:nvPr>
        </p:nvSpPr>
        <p:spPr/>
        <p:txBody>
          <a:bodyPr/>
          <a:lstStyle>
            <a:lvl1pPr algn="l">
              <a:defRPr>
                <a:solidFill>
                  <a:schemeClr val="bg1"/>
                </a:solidFill>
              </a:defRPr>
            </a:lvl1pPr>
          </a:lstStyle>
          <a:p>
            <a:r>
              <a:rPr lang="nl-BE" dirty="0"/>
              <a:t>Analyse BIS-project 2021</a:t>
            </a:r>
          </a:p>
        </p:txBody>
      </p:sp>
      <p:sp>
        <p:nvSpPr>
          <p:cNvPr id="17" name="Tijdelijke aanduiding voor tekst 9"/>
          <p:cNvSpPr>
            <a:spLocks noGrp="1"/>
          </p:cNvSpPr>
          <p:nvPr>
            <p:ph type="body" sz="quarter" idx="13" hasCustomPrompt="1"/>
          </p:nvPr>
        </p:nvSpPr>
        <p:spPr>
          <a:xfrm>
            <a:off x="507600" y="1900800"/>
            <a:ext cx="2934000" cy="2098800"/>
          </a:xfrm>
          <a:blipFill>
            <a:blip r:embed="rId4"/>
            <a:stretch>
              <a:fillRect/>
            </a:stretch>
          </a:blipFill>
        </p:spPr>
        <p:txBody>
          <a:bodyPr lIns="381600" tIns="349200" rIns="597600" bIns="349200" anchor="ctr" anchorCtr="0">
            <a:noAutofit/>
          </a:bodyPr>
          <a:lstStyle>
            <a:lvl1pPr>
              <a:spcBef>
                <a:spcPts val="0"/>
              </a:spcBef>
              <a:buClr>
                <a:schemeClr val="tx2"/>
              </a:buClr>
              <a:defRPr b="1" spc="0" baseline="0">
                <a:solidFill>
                  <a:schemeClr val="bg1"/>
                </a:solidFill>
              </a:defRPr>
            </a:lvl1pPr>
            <a:lvl2pPr>
              <a:spcBef>
                <a:spcPts val="0"/>
              </a:spcBef>
              <a:buClr>
                <a:schemeClr val="tx2"/>
              </a:buClr>
              <a:defRPr sz="3000">
                <a:solidFill>
                  <a:schemeClr val="bg1"/>
                </a:solidFill>
              </a:defRPr>
            </a:lvl2pPr>
            <a:lvl3pPr>
              <a:spcBef>
                <a:spcPts val="0"/>
              </a:spcBef>
              <a:buClr>
                <a:schemeClr val="tx2"/>
              </a:buClr>
              <a:defRPr sz="1200">
                <a:solidFill>
                  <a:schemeClr val="bg1"/>
                </a:solidFill>
              </a:defRPr>
            </a:lvl3pPr>
            <a:lvl4pPr>
              <a:spcBef>
                <a:spcPts val="0"/>
              </a:spcBef>
              <a:defRPr sz="1200">
                <a:solidFill>
                  <a:schemeClr val="bg1"/>
                </a:solidFill>
              </a:defRPr>
            </a:lvl4pPr>
            <a:lvl5pPr>
              <a:spcBef>
                <a:spcPts val="0"/>
              </a:spcBef>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19" name="Tijdelijke aanduiding voor tekst 9"/>
          <p:cNvSpPr>
            <a:spLocks noGrp="1"/>
          </p:cNvSpPr>
          <p:nvPr>
            <p:ph type="body" sz="quarter" idx="17" hasCustomPrompt="1"/>
          </p:nvPr>
        </p:nvSpPr>
        <p:spPr>
          <a:xfrm>
            <a:off x="3009600" y="3996609"/>
            <a:ext cx="2908800" cy="2098800"/>
          </a:xfrm>
          <a:blipFill>
            <a:blip r:embed="rId5"/>
            <a:stretch>
              <a:fillRect/>
            </a:stretch>
          </a:blipFill>
        </p:spPr>
        <p:txBody>
          <a:bodyPr lIns="597600" tIns="349200" rIns="381600" bIns="349200" anchor="ctr" anchorCtr="0">
            <a:noAutofit/>
          </a:bodyPr>
          <a:lstStyle>
            <a:lvl1pPr>
              <a:spcBef>
                <a:spcPts val="0"/>
              </a:spcBef>
              <a:buClr>
                <a:schemeClr val="accent6"/>
              </a:buClr>
              <a:defRPr b="1" spc="0" baseline="0">
                <a:solidFill>
                  <a:schemeClr val="bg1"/>
                </a:solidFill>
              </a:defRPr>
            </a:lvl1pPr>
            <a:lvl2pPr>
              <a:spcBef>
                <a:spcPts val="0"/>
              </a:spcBef>
              <a:buClr>
                <a:schemeClr val="accent6"/>
              </a:buClr>
              <a:defRPr sz="3000">
                <a:solidFill>
                  <a:schemeClr val="bg1"/>
                </a:solidFill>
              </a:defRPr>
            </a:lvl2pPr>
            <a:lvl3pPr>
              <a:spcBef>
                <a:spcPts val="0"/>
              </a:spcBef>
              <a:buClr>
                <a:schemeClr val="accent6"/>
              </a:buClr>
              <a:defRPr sz="1200">
                <a:solidFill>
                  <a:schemeClr val="bg1"/>
                </a:solidFill>
              </a:defRPr>
            </a:lvl3pPr>
            <a:lvl4pPr>
              <a:spcBef>
                <a:spcPts val="0"/>
              </a:spcBef>
              <a:buClr>
                <a:schemeClr val="accent6"/>
              </a:buClr>
              <a:defRPr sz="1200">
                <a:solidFill>
                  <a:schemeClr val="bg1"/>
                </a:solidFill>
              </a:defRPr>
            </a:lvl4pPr>
            <a:lvl5pPr>
              <a:spcBef>
                <a:spcPts val="0"/>
              </a:spcBef>
              <a:buClr>
                <a:schemeClr val="accent6"/>
              </a:buClr>
              <a:defRPr sz="1200">
                <a:solidFill>
                  <a:schemeClr val="bg1"/>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22" name="Tijdelijke aanduiding voor tekst 9"/>
          <p:cNvSpPr>
            <a:spLocks noGrp="1"/>
          </p:cNvSpPr>
          <p:nvPr>
            <p:ph type="body" sz="quarter" idx="18" hasCustomPrompt="1"/>
          </p:nvPr>
        </p:nvSpPr>
        <p:spPr>
          <a:xfrm>
            <a:off x="5918633" y="1900800"/>
            <a:ext cx="2718000" cy="2311200"/>
          </a:xfrm>
          <a:blipFill>
            <a:blip r:embed="rId6"/>
            <a:stretch>
              <a:fillRect/>
            </a:stretch>
          </a:blipFill>
        </p:spPr>
        <p:txBody>
          <a:bodyPr lIns="381600" tIns="349200" rIns="381600" bIns="565200" anchor="ctr" anchorCtr="0">
            <a:noAutofit/>
          </a:bodyPr>
          <a:lstStyle>
            <a:lvl1pPr>
              <a:spcBef>
                <a:spcPts val="0"/>
              </a:spcBef>
              <a:buClr>
                <a:schemeClr val="accent4"/>
              </a:buClr>
              <a:defRPr b="1" spc="0" baseline="0">
                <a:solidFill>
                  <a:schemeClr val="tx2"/>
                </a:solidFill>
              </a:defRPr>
            </a:lvl1pPr>
            <a:lvl2pPr>
              <a:spcBef>
                <a:spcPts val="0"/>
              </a:spcBef>
              <a:buClr>
                <a:schemeClr val="accent4"/>
              </a:buClr>
              <a:defRPr sz="3000">
                <a:solidFill>
                  <a:schemeClr val="tx2"/>
                </a:solidFill>
              </a:defRPr>
            </a:lvl2pPr>
            <a:lvl3pPr>
              <a:spcBef>
                <a:spcPts val="0"/>
              </a:spcBef>
              <a:buClr>
                <a:schemeClr val="accent4"/>
              </a:buClr>
              <a:defRPr sz="1200">
                <a:solidFill>
                  <a:schemeClr val="tx2"/>
                </a:solidFill>
              </a:defRPr>
            </a:lvl3pPr>
            <a:lvl4pPr>
              <a:spcBef>
                <a:spcPts val="0"/>
              </a:spcBef>
              <a:buClr>
                <a:schemeClr val="accent4"/>
              </a:buClr>
              <a:defRPr sz="1200">
                <a:solidFill>
                  <a:schemeClr val="tx2"/>
                </a:solidFill>
              </a:defRPr>
            </a:lvl4pPr>
            <a:lvl5pPr>
              <a:spcBef>
                <a:spcPts val="0"/>
              </a:spcBef>
              <a:buClr>
                <a:schemeClr val="accent4"/>
              </a:buClr>
              <a:defRPr sz="1200">
                <a:solidFill>
                  <a:schemeClr val="tx2"/>
                </a:solidFill>
              </a:defRPr>
            </a:lvl5pPr>
          </a:lstStyle>
          <a:p>
            <a:pPr lvl="0"/>
            <a:r>
              <a:rPr lang="nl-NL" dirty="0"/>
              <a:t>Klik om tekst toe te voegen</a:t>
            </a:r>
            <a:br>
              <a:rPr lang="nl-NL" dirty="0"/>
            </a:br>
            <a:r>
              <a:rPr lang="nl-NL" dirty="0"/>
              <a:t>[ </a:t>
            </a:r>
            <a:r>
              <a:rPr lang="nl-NL" dirty="0" err="1"/>
              <a:t>tab-toets</a:t>
            </a:r>
            <a:r>
              <a:rPr lang="nl-NL" dirty="0"/>
              <a:t> = grotere tekst ]</a:t>
            </a:r>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fld id="{7B17A567-2DF5-4E54-A68C-1C9FCBEA9182}" type="datetime4">
              <a:rPr lang="nl-BE" smtClean="0"/>
              <a:t>11 september 2023</a:t>
            </a:fld>
            <a:endParaRPr lang="nl-BE" dirty="0"/>
          </a:p>
        </p:txBody>
      </p:sp>
      <p:sp>
        <p:nvSpPr>
          <p:cNvPr id="10" name="Titel 1"/>
          <p:cNvSpPr>
            <a:spLocks noGrp="1"/>
          </p:cNvSpPr>
          <p:nvPr>
            <p:ph type="title" hasCustomPrompt="1"/>
          </p:nvPr>
        </p:nvSpPr>
        <p:spPr>
          <a:xfrm>
            <a:off x="483789" y="910800"/>
            <a:ext cx="8152843" cy="573984"/>
          </a:xfrm>
        </p:spPr>
        <p:txBody>
          <a:bodyPr/>
          <a:lstStyle>
            <a:lvl1pPr>
              <a:defRPr baseline="0"/>
            </a:lvl1pPr>
          </a:lstStyle>
          <a:p>
            <a:r>
              <a:rPr lang="nl-NL" dirty="0"/>
              <a:t>Klik voor de titel van de </a:t>
            </a:r>
            <a:r>
              <a:rPr lang="nl-NL" dirty="0" err="1"/>
              <a:t>puzzeldia</a:t>
            </a:r>
            <a:r>
              <a:rPr lang="nl-NL" dirty="0"/>
              <a:t> met foto</a:t>
            </a:r>
            <a:endParaRPr lang="nl-BE" dirty="0"/>
          </a:p>
        </p:txBody>
      </p:sp>
    </p:spTree>
    <p:extLst>
      <p:ext uri="{BB962C8B-B14F-4D97-AF65-F5344CB8AC3E}">
        <p14:creationId xmlns:p14="http://schemas.microsoft.com/office/powerpoint/2010/main" val="3911595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leurdia met 1 kolom">
    <p:bg>
      <p:bgPr>
        <a:solidFill>
          <a:schemeClr val="tx2"/>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85415"/>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0" y="6295886"/>
            <a:ext cx="8177801" cy="289561"/>
          </a:xfrm>
          <a:prstGeom prst="rect">
            <a:avLst/>
          </a:prstGeom>
        </p:spPr>
      </p:pic>
      <p:sp>
        <p:nvSpPr>
          <p:cNvPr id="5" name="Tijdelijke aanduiding voor voettekst 4"/>
          <p:cNvSpPr>
            <a:spLocks noGrp="1"/>
          </p:cNvSpPr>
          <p:nvPr>
            <p:ph type="ftr" sz="quarter" idx="11"/>
          </p:nvPr>
        </p:nvSpPr>
        <p:spPr/>
        <p:txBody>
          <a:bodyPr/>
          <a:lstStyle>
            <a:lvl1pPr>
              <a:defRPr>
                <a:solidFill>
                  <a:schemeClr val="bg1"/>
                </a:solidFill>
              </a:defRPr>
            </a:lvl1pPr>
          </a:lstStyle>
          <a:p>
            <a:pPr algn="l"/>
            <a:r>
              <a:rPr lang="nl-BE" dirty="0"/>
              <a:t>Analyse BIS-project 2021</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E8F12D86-93AC-45BB-B8CA-9542A3CF9355}" type="slidenum">
              <a:rPr lang="nl-BE" smtClean="0"/>
              <a:pPr/>
              <a:t>‹nr.›</a:t>
            </a:fld>
            <a:endParaRPr lang="nl-BE" dirty="0"/>
          </a:p>
        </p:txBody>
      </p:sp>
      <p:sp>
        <p:nvSpPr>
          <p:cNvPr id="2" name="Titel 1"/>
          <p:cNvSpPr>
            <a:spLocks noGrp="1"/>
          </p:cNvSpPr>
          <p:nvPr>
            <p:ph type="title" hasCustomPrompt="1"/>
          </p:nvPr>
        </p:nvSpPr>
        <p:spPr>
          <a:xfrm>
            <a:off x="762719" y="423316"/>
            <a:ext cx="7893882" cy="1143000"/>
          </a:xfrm>
        </p:spPr>
        <p:txBody>
          <a:bodyPr anchor="b" anchorCtr="0"/>
          <a:lstStyle>
            <a:lvl1pPr>
              <a:defRPr sz="3700" baseline="0">
                <a:solidFill>
                  <a:schemeClr val="tx2"/>
                </a:solidFill>
              </a:defRPr>
            </a:lvl1pPr>
          </a:lstStyle>
          <a:p>
            <a:r>
              <a:rPr lang="nl-NL" dirty="0"/>
              <a:t>Klik voor de titel van de</a:t>
            </a:r>
            <a:br>
              <a:rPr lang="nl-NL" dirty="0"/>
            </a:br>
            <a:r>
              <a:rPr lang="nl-NL" dirty="0" err="1"/>
              <a:t>kleurdia</a:t>
            </a:r>
            <a:r>
              <a:rPr lang="nl-NL" dirty="0"/>
              <a:t> met 1 kolom</a:t>
            </a:r>
            <a:endParaRPr lang="nl-BE" dirty="0"/>
          </a:p>
        </p:txBody>
      </p:sp>
      <p:sp>
        <p:nvSpPr>
          <p:cNvPr id="3" name="Tijdelijke aanduiding voor inhoud 2"/>
          <p:cNvSpPr>
            <a:spLocks noGrp="1"/>
          </p:cNvSpPr>
          <p:nvPr>
            <p:ph idx="1"/>
          </p:nvPr>
        </p:nvSpPr>
        <p:spPr>
          <a:xfrm>
            <a:off x="731765" y="2756387"/>
            <a:ext cx="7924835" cy="2960414"/>
          </a:xfrm>
        </p:spPr>
        <p:txBody>
          <a:bodyPr>
            <a:noAutofit/>
          </a:bodyPr>
          <a:lstStyle>
            <a:lvl1pPr>
              <a:buClr>
                <a:schemeClr val="tx2"/>
              </a:buClr>
              <a:defRPr sz="2700">
                <a:solidFill>
                  <a:schemeClr val="bg1"/>
                </a:solidFill>
              </a:defRPr>
            </a:lvl1pPr>
            <a:lvl2pPr>
              <a:buClr>
                <a:schemeClr val="tx2"/>
              </a:buClr>
              <a:defRPr sz="2500">
                <a:solidFill>
                  <a:schemeClr val="bg1"/>
                </a:solidFill>
              </a:defRPr>
            </a:lvl2pPr>
            <a:lvl3pPr>
              <a:buClr>
                <a:schemeClr val="bg1"/>
              </a:buClr>
              <a:defRPr sz="2700">
                <a:solidFill>
                  <a:schemeClr val="bg1"/>
                </a:solidFill>
              </a:defRPr>
            </a:lvl3pPr>
            <a:lvl4pPr>
              <a:buClr>
                <a:schemeClr val="bg1"/>
              </a:buClr>
              <a:defRPr sz="2500">
                <a:solidFill>
                  <a:schemeClr val="bg1"/>
                </a:solidFill>
              </a:defRPr>
            </a:lvl4pPr>
            <a:lvl5pPr>
              <a:buClr>
                <a:schemeClr val="bg1"/>
              </a:buClr>
              <a:defRPr sz="25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chemeClr val="bg1"/>
                </a:solidFill>
              </a:defRPr>
            </a:lvl1pPr>
          </a:lstStyle>
          <a:p>
            <a:fld id="{994358C8-D257-4055-8B3B-47B70EE110DE}" type="datetime4">
              <a:rPr lang="nl-BE" smtClean="0"/>
              <a:t>11 september 2023</a:t>
            </a:fld>
            <a:endParaRPr lang="nl-BE" dirty="0"/>
          </a:p>
        </p:txBody>
      </p:sp>
    </p:spTree>
    <p:extLst>
      <p:ext uri="{BB962C8B-B14F-4D97-AF65-F5344CB8AC3E}">
        <p14:creationId xmlns:p14="http://schemas.microsoft.com/office/powerpoint/2010/main" val="411863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5" y="6418834"/>
            <a:ext cx="5806458" cy="216000"/>
          </a:xfrm>
          <a:prstGeom prst="rect">
            <a:avLst/>
          </a:prstGeom>
        </p:spPr>
        <p:txBody>
          <a:bodyPr vert="horz" lIns="0" tIns="0" rIns="0" bIns="0" rtlCol="0" anchor="t" anchorCtr="0"/>
          <a:lstStyle>
            <a:lvl1pPr algn="ctr">
              <a:defRPr sz="1200">
                <a:solidFill>
                  <a:srgbClr val="2C3F48"/>
                </a:solidFill>
              </a:defRPr>
            </a:lvl1pPr>
          </a:lstStyle>
          <a:p>
            <a:pPr algn="l"/>
            <a:r>
              <a:rPr lang="nl-BE" dirty="0"/>
              <a:t>Analyse BIS-project 2021</a:t>
            </a:r>
          </a:p>
        </p:txBody>
      </p:sp>
      <p:sp>
        <p:nvSpPr>
          <p:cNvPr id="6" name="Tijdelijke aanduiding voor dianummer 5"/>
          <p:cNvSpPr>
            <a:spLocks noGrp="1"/>
          </p:cNvSpPr>
          <p:nvPr>
            <p:ph type="sldNum" sz="quarter" idx="4"/>
          </p:nvPr>
        </p:nvSpPr>
        <p:spPr>
          <a:xfrm>
            <a:off x="8165707" y="6418834"/>
            <a:ext cx="379088" cy="229097"/>
          </a:xfrm>
          <a:prstGeom prst="rect">
            <a:avLst/>
          </a:prstGeom>
        </p:spPr>
        <p:txBody>
          <a:bodyPr vert="horz" lIns="0" tIns="0" rIns="0" bIns="0" rtlCol="0" anchor="t" anchorCtr="0"/>
          <a:lstStyle>
            <a:lvl1pPr algn="ct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6365506" y="6418800"/>
            <a:ext cx="1368151" cy="230400"/>
          </a:xfrm>
          <a:prstGeom prst="rect">
            <a:avLst/>
          </a:prstGeom>
        </p:spPr>
        <p:txBody>
          <a:bodyPr vert="horz" lIns="0" tIns="0" rIns="0" bIns="0" rtlCol="0" anchor="t" anchorCtr="0"/>
          <a:lstStyle>
            <a:lvl1pPr algn="r">
              <a:defRPr lang="nl-BE" sz="1200" smtClean="0">
                <a:solidFill>
                  <a:srgbClr val="2C3F48"/>
                </a:solidFill>
              </a:defRPr>
            </a:lvl1pPr>
          </a:lstStyle>
          <a:p>
            <a:fld id="{7D23842E-25C9-4A94-BEB4-770A7BA39368}" type="datetime4">
              <a:rPr lang="nl-BE" smtClean="0"/>
              <a:t>11 september 2023</a:t>
            </a:fld>
            <a:endParaRPr lang="nl-BE" dirty="0"/>
          </a:p>
        </p:txBody>
      </p:sp>
    </p:spTree>
    <p:extLst>
      <p:ext uri="{BB962C8B-B14F-4D97-AF65-F5344CB8AC3E}">
        <p14:creationId xmlns:p14="http://schemas.microsoft.com/office/powerpoint/2010/main" val="3002463170"/>
      </p:ext>
    </p:extLst>
  </p:cSld>
  <p:clrMap bg1="lt1" tx1="dk1" bg2="lt2" tx2="dk2" accent1="accent1" accent2="accent2" accent3="accent3" accent4="accent4" accent5="accent5" accent6="accent6" hlink="hlink" folHlink="folHlink"/>
  <p:sldLayoutIdLst>
    <p:sldLayoutId id="2147483708" r:id="rId1"/>
    <p:sldLayoutId id="2147483663" r:id="rId2"/>
    <p:sldLayoutId id="2147483664" r:id="rId3"/>
    <p:sldLayoutId id="2147483661" r:id="rId4"/>
    <p:sldLayoutId id="2147483660" r:id="rId5"/>
    <p:sldLayoutId id="2147483662" r:id="rId6"/>
    <p:sldLayoutId id="2147483665" r:id="rId7"/>
    <p:sldLayoutId id="2147483666" r:id="rId8"/>
    <p:sldLayoutId id="2147483717" r:id="rId9"/>
    <p:sldLayoutId id="2147483718" r:id="rId10"/>
    <p:sldLayoutId id="2147483719" r:id="rId11"/>
    <p:sldLayoutId id="2147483655" r:id="rId12"/>
    <p:sldLayoutId id="2147483721" r:id="rId13"/>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4" y="6418834"/>
            <a:ext cx="7174609" cy="229097"/>
          </a:xfrm>
          <a:prstGeom prst="rect">
            <a:avLst/>
          </a:prstGeom>
        </p:spPr>
        <p:txBody>
          <a:bodyPr vert="horz" lIns="0" tIns="0" rIns="0" bIns="0" rtlCol="0" anchor="t" anchorCtr="0"/>
          <a:lstStyle>
            <a:lvl1pPr algn="ctr">
              <a:defRPr sz="1200">
                <a:solidFill>
                  <a:srgbClr val="2C3F48"/>
                </a:solidFill>
              </a:defRPr>
            </a:lvl1pPr>
          </a:lstStyle>
          <a:p>
            <a:pPr algn="l"/>
            <a:r>
              <a:rPr lang="nl-BE" dirty="0"/>
              <a:t>Analyse BIS-project 2021</a:t>
            </a:r>
          </a:p>
        </p:txBody>
      </p:sp>
      <p:sp>
        <p:nvSpPr>
          <p:cNvPr id="6" name="Tijdelijke aanduiding voor dianummer 5"/>
          <p:cNvSpPr>
            <a:spLocks noGrp="1"/>
          </p:cNvSpPr>
          <p:nvPr>
            <p:ph type="sldNum" sz="quarter" idx="4"/>
          </p:nvPr>
        </p:nvSpPr>
        <p:spPr>
          <a:xfrm>
            <a:off x="8100392" y="6418834"/>
            <a:ext cx="379088" cy="229097"/>
          </a:xfrm>
          <a:prstGeom prst="rect">
            <a:avLst/>
          </a:prstGeom>
        </p:spPr>
        <p:txBody>
          <a:bodyPr vert="horz" lIns="0" tIns="0" rIns="0" bIns="0" rtlCol="0" anchor="t" anchorCtr="0"/>
          <a:lstStyle>
            <a:lvl1pPr algn="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7B01C-4970-4B75-B7D8-21F761561F68}" type="datetime4">
              <a:rPr lang="nl-BE" smtClean="0"/>
              <a:t>11 september 2023</a:t>
            </a:fld>
            <a:endParaRPr lang="nl-BE" dirty="0"/>
          </a:p>
        </p:txBody>
      </p:sp>
    </p:spTree>
    <p:extLst>
      <p:ext uri="{BB962C8B-B14F-4D97-AF65-F5344CB8AC3E}">
        <p14:creationId xmlns:p14="http://schemas.microsoft.com/office/powerpoint/2010/main" val="949390769"/>
      </p:ext>
    </p:extLst>
  </p:cSld>
  <p:clrMap bg1="lt1" tx1="dk1" bg2="lt2" tx2="dk2" accent1="accent1" accent2="accent2" accent3="accent3" accent4="accent4" accent5="accent5" accent6="accent6" hlink="hlink" folHlink="folHlink"/>
  <p:sldLayoutIdLst>
    <p:sldLayoutId id="2147483712" r:id="rId1"/>
    <p:sldLayoutId id="2147483713" r:id="rId2"/>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4" y="6418834"/>
            <a:ext cx="7174609" cy="229097"/>
          </a:xfrm>
          <a:prstGeom prst="rect">
            <a:avLst/>
          </a:prstGeom>
        </p:spPr>
        <p:txBody>
          <a:bodyPr vert="horz" lIns="0" tIns="0" rIns="0" bIns="0" rtlCol="0" anchor="t" anchorCtr="0"/>
          <a:lstStyle>
            <a:lvl1pPr algn="ctr">
              <a:defRPr sz="1200">
                <a:solidFill>
                  <a:srgbClr val="2C3F48"/>
                </a:solidFill>
              </a:defRPr>
            </a:lvl1pPr>
          </a:lstStyle>
          <a:p>
            <a:pPr algn="l"/>
            <a:r>
              <a:rPr lang="nl-BE" dirty="0"/>
              <a:t>Analyse BIS-project 2021</a:t>
            </a:r>
          </a:p>
        </p:txBody>
      </p:sp>
      <p:sp>
        <p:nvSpPr>
          <p:cNvPr id="6" name="Tijdelijke aanduiding voor dianummer 5"/>
          <p:cNvSpPr>
            <a:spLocks noGrp="1"/>
          </p:cNvSpPr>
          <p:nvPr>
            <p:ph type="sldNum" sz="quarter" idx="4"/>
          </p:nvPr>
        </p:nvSpPr>
        <p:spPr>
          <a:xfrm>
            <a:off x="8100392" y="6418834"/>
            <a:ext cx="379088" cy="229097"/>
          </a:xfrm>
          <a:prstGeom prst="rect">
            <a:avLst/>
          </a:prstGeom>
        </p:spPr>
        <p:txBody>
          <a:bodyPr vert="horz" lIns="0" tIns="0" rIns="0" bIns="0" rtlCol="0" anchor="t" anchorCtr="0"/>
          <a:lstStyle>
            <a:lvl1pPr algn="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863432926"/>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493734" y="6418834"/>
            <a:ext cx="7174609" cy="229097"/>
          </a:xfrm>
          <a:prstGeom prst="rect">
            <a:avLst/>
          </a:prstGeom>
        </p:spPr>
        <p:txBody>
          <a:bodyPr vert="horz" lIns="0" tIns="0" rIns="0" bIns="0" rtlCol="0" anchor="t" anchorCtr="0"/>
          <a:lstStyle>
            <a:lvl1pPr algn="ctr">
              <a:defRPr sz="1200">
                <a:solidFill>
                  <a:srgbClr val="2C3F48"/>
                </a:solidFill>
              </a:defRPr>
            </a:lvl1pPr>
          </a:lstStyle>
          <a:p>
            <a:pPr algn="l"/>
            <a:r>
              <a:rPr lang="nl-BE" dirty="0"/>
              <a:t>Analyse BIS-project 2021</a:t>
            </a:r>
          </a:p>
        </p:txBody>
      </p:sp>
      <p:sp>
        <p:nvSpPr>
          <p:cNvPr id="6" name="Tijdelijke aanduiding voor dianummer 5"/>
          <p:cNvSpPr>
            <a:spLocks noGrp="1"/>
          </p:cNvSpPr>
          <p:nvPr>
            <p:ph type="sldNum" sz="quarter" idx="4"/>
          </p:nvPr>
        </p:nvSpPr>
        <p:spPr>
          <a:xfrm>
            <a:off x="8100392" y="6418834"/>
            <a:ext cx="379088" cy="229097"/>
          </a:xfrm>
          <a:prstGeom prst="rect">
            <a:avLst/>
          </a:prstGeom>
        </p:spPr>
        <p:txBody>
          <a:bodyPr vert="horz" lIns="0" tIns="0" rIns="0" bIns="0" rtlCol="0" anchor="t" anchorCtr="0"/>
          <a:lstStyle>
            <a:lvl1pPr algn="r">
              <a:defRPr sz="1200">
                <a:solidFill>
                  <a:srgbClr val="2C3F48"/>
                </a:solidFill>
              </a:defRPr>
            </a:lvl1pPr>
          </a:lstStyle>
          <a:p>
            <a:fld id="{E8F12D86-93AC-45BB-B8CA-9542A3CF9355}" type="slidenum">
              <a:rPr lang="nl-BE" smtClean="0"/>
              <a:pPr/>
              <a:t>‹nr.›</a:t>
            </a:fld>
            <a:endParaRPr lang="nl-BE" dirty="0"/>
          </a:p>
        </p:txBody>
      </p:sp>
      <p:sp>
        <p:nvSpPr>
          <p:cNvPr id="2" name="Tijdelijke aanduiding voor titel 1"/>
          <p:cNvSpPr>
            <a:spLocks noGrp="1"/>
          </p:cNvSpPr>
          <p:nvPr>
            <p:ph type="title"/>
          </p:nvPr>
        </p:nvSpPr>
        <p:spPr>
          <a:xfrm>
            <a:off x="762719" y="910800"/>
            <a:ext cx="7610400" cy="1143000"/>
          </a:xfrm>
          <a:prstGeom prst="rect">
            <a:avLst/>
          </a:prstGeom>
          <a:noFill/>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189520" y="1789201"/>
            <a:ext cx="7185600" cy="4232087"/>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313356293"/>
      </p:ext>
    </p:extLst>
  </p:cSld>
  <p:clrMap bg1="lt1" tx1="dk1" bg2="lt2" tx2="dk2" accent1="accent1" accent2="accent2" accent3="accent3" accent4="accent4" accent5="accent5" accent6="accent6" hlink="hlink" folHlink="folHlink"/>
  <p:sldLayoutIdLst>
    <p:sldLayoutId id="2147483704" r:id="rId1"/>
  </p:sldLayoutIdLst>
  <p:hf hdr="0"/>
  <p:txStyles>
    <p:titleStyle>
      <a:lvl1pPr algn="l" defTabSz="914400" rtl="0" eaLnBrk="1" latinLnBrk="0" hangingPunct="1">
        <a:lnSpc>
          <a:spcPct val="91000"/>
        </a:lnSpc>
        <a:spcBef>
          <a:spcPct val="0"/>
        </a:spcBef>
        <a:buNone/>
        <a:defRPr sz="3000" b="1" kern="1200">
          <a:solidFill>
            <a:schemeClr val="tx2"/>
          </a:solidFill>
          <a:latin typeface="+mj-lt"/>
          <a:ea typeface="+mj-ea"/>
          <a:cs typeface="+mj-cs"/>
        </a:defRPr>
      </a:lvl1pPr>
    </p:titleStyle>
    <p:bodyStyle>
      <a:lvl1pPr marL="36000" indent="-36000" algn="l" defTabSz="914400" rtl="0" eaLnBrk="1" latinLnBrk="0" hangingPunct="1">
        <a:lnSpc>
          <a:spcPct val="93000"/>
        </a:lnSpc>
        <a:spcBef>
          <a:spcPts val="800"/>
        </a:spcBef>
        <a:buClr>
          <a:schemeClr val="bg1"/>
        </a:buClr>
        <a:buSzPct val="25000"/>
        <a:buFont typeface="Arial" panose="020B0604020202020204" pitchFamily="34" charset="0"/>
        <a:buChar char="•"/>
        <a:defRPr sz="2500" kern="1200">
          <a:solidFill>
            <a:srgbClr val="2C3F48"/>
          </a:solidFill>
          <a:latin typeface="+mn-lt"/>
          <a:ea typeface="+mn-ea"/>
          <a:cs typeface="+mn-cs"/>
        </a:defRPr>
      </a:lvl1pPr>
      <a:lvl2pPr marL="43200" indent="-43200" algn="l" defTabSz="914400" rtl="0" eaLnBrk="1" latinLnBrk="0" hangingPunct="1">
        <a:lnSpc>
          <a:spcPct val="93000"/>
        </a:lnSpc>
        <a:spcBef>
          <a:spcPts val="1140"/>
        </a:spcBef>
        <a:spcAft>
          <a:spcPts val="0"/>
        </a:spcAft>
        <a:buClr>
          <a:schemeClr val="bg1"/>
        </a:buClr>
        <a:buSzPct val="25000"/>
        <a:buFont typeface="Arial" panose="020B0604020202020204" pitchFamily="34" charset="0"/>
        <a:buChar char="•"/>
        <a:defRPr sz="2300" b="1" kern="1200">
          <a:solidFill>
            <a:schemeClr val="tx2"/>
          </a:solidFill>
          <a:latin typeface="+mn-lt"/>
          <a:ea typeface="+mn-ea"/>
          <a:cs typeface="+mn-cs"/>
        </a:defRPr>
      </a:lvl2pPr>
      <a:lvl3pPr marL="280800" indent="-234000" algn="l" defTabSz="914400" rtl="0" eaLnBrk="1" latinLnBrk="0" hangingPunct="1">
        <a:lnSpc>
          <a:spcPct val="93000"/>
        </a:lnSpc>
        <a:spcBef>
          <a:spcPts val="800"/>
        </a:spcBef>
        <a:buClr>
          <a:schemeClr val="tx2"/>
        </a:buClr>
        <a:buSzPct val="90000"/>
        <a:buFont typeface="Calibri" panose="020F0502020204030204" pitchFamily="34" charset="0"/>
        <a:buChar char="&gt;"/>
        <a:defRPr sz="2500" kern="1200">
          <a:solidFill>
            <a:srgbClr val="2C3F48"/>
          </a:solidFill>
          <a:latin typeface="+mn-lt"/>
          <a:ea typeface="+mn-ea"/>
          <a:cs typeface="+mn-cs"/>
        </a:defRPr>
      </a:lvl3pPr>
      <a:lvl4pPr marL="561600" indent="-255600"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4pPr>
      <a:lvl5pPr marL="800100" indent="-239713" algn="l" defTabSz="914400" rtl="0" eaLnBrk="1" latinLnBrk="0" hangingPunct="1">
        <a:lnSpc>
          <a:spcPct val="93000"/>
        </a:lnSpc>
        <a:spcBef>
          <a:spcPts val="800"/>
        </a:spcBef>
        <a:buClr>
          <a:schemeClr val="tx2"/>
        </a:buClr>
        <a:buFont typeface="Calibri" panose="020F0502020204030204" pitchFamily="34" charset="0"/>
        <a:buChar char="×"/>
        <a:defRPr sz="2300" kern="1200">
          <a:solidFill>
            <a:srgbClr val="2C3F4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0.xml"/><Relationship Id="rId1" Type="http://schemas.openxmlformats.org/officeDocument/2006/relationships/video" Target="https://www.youtube.com/embed/8cHPxNTmAgA?start=2&amp;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mailto:diversiteitsbeleid@stad.gent" TargetMode="External"/><Relationship Id="rId2" Type="http://schemas.openxmlformats.org/officeDocument/2006/relationships/hyperlink" Target="mailto:Astrid.vandesompel@stad.gent"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vdab.be/opleidingen/beroepsinlevingsovereenkomst" TargetMode="External"/><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hyperlink" Target="https://stad.gent/sites/default/files/media/documents/Strategisch%20Kader%20Diversiteit%20en%20Inclusie%202021-2025.pdf"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FC7F9C29-68FD-4F06-A4E9-0ABFC7007684}" type="datetime4">
              <a:rPr lang="nl-BE" smtClean="0"/>
              <a:t>11 september 2023</a:t>
            </a:fld>
            <a:endParaRPr lang="nl-BE" dirty="0"/>
          </a:p>
        </p:txBody>
      </p:sp>
      <p:sp>
        <p:nvSpPr>
          <p:cNvPr id="4" name="Titel 3"/>
          <p:cNvSpPr>
            <a:spLocks noGrp="1"/>
          </p:cNvSpPr>
          <p:nvPr>
            <p:ph type="ctrTitle"/>
          </p:nvPr>
        </p:nvSpPr>
        <p:spPr/>
        <p:txBody>
          <a:bodyPr/>
          <a:lstStyle/>
          <a:p>
            <a:pPr algn="ctr"/>
            <a:r>
              <a:rPr lang="nl-BE" dirty="0"/>
              <a:t>BIS-project</a:t>
            </a:r>
          </a:p>
        </p:txBody>
      </p:sp>
    </p:spTree>
    <p:extLst>
      <p:ext uri="{BB962C8B-B14F-4D97-AF65-F5344CB8AC3E}">
        <p14:creationId xmlns:p14="http://schemas.microsoft.com/office/powerpoint/2010/main" val="211539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10</a:t>
            </a:fld>
            <a:endParaRPr lang="nl-BE" dirty="0"/>
          </a:p>
        </p:txBody>
      </p:sp>
      <p:sp>
        <p:nvSpPr>
          <p:cNvPr id="4" name="Titel 3"/>
          <p:cNvSpPr>
            <a:spLocks noGrp="1"/>
          </p:cNvSpPr>
          <p:nvPr>
            <p:ph type="title"/>
          </p:nvPr>
        </p:nvSpPr>
        <p:spPr/>
        <p:txBody>
          <a:bodyPr/>
          <a:lstStyle/>
          <a:p>
            <a:r>
              <a:rPr lang="nl-BE" dirty="0"/>
              <a:t>Evolutie BIS-project</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sp>
        <p:nvSpPr>
          <p:cNvPr id="6" name="Tekstvak 5">
            <a:extLst>
              <a:ext uri="{FF2B5EF4-FFF2-40B4-BE49-F238E27FC236}">
                <a16:creationId xmlns:a16="http://schemas.microsoft.com/office/drawing/2014/main" id="{BB2B613B-AACF-4594-9DEC-1B0078369CD5}"/>
              </a:ext>
            </a:extLst>
          </p:cNvPr>
          <p:cNvSpPr txBox="1"/>
          <p:nvPr/>
        </p:nvSpPr>
        <p:spPr>
          <a:xfrm>
            <a:off x="323528" y="2276872"/>
            <a:ext cx="7625705" cy="4154984"/>
          </a:xfrm>
          <a:prstGeom prst="rect">
            <a:avLst/>
          </a:prstGeom>
          <a:noFill/>
        </p:spPr>
        <p:txBody>
          <a:bodyPr wrap="square" rtlCol="0">
            <a:spAutoFit/>
          </a:bodyPr>
          <a:lstStyle/>
          <a:p>
            <a:r>
              <a:rPr lang="nl-BE" sz="1600" b="1" dirty="0">
                <a:solidFill>
                  <a:schemeClr val="accent1">
                    <a:lumMod val="50000"/>
                  </a:schemeClr>
                </a:solidFill>
              </a:rPr>
              <a:t>2017-2020</a:t>
            </a:r>
          </a:p>
          <a:p>
            <a:r>
              <a:rPr lang="nl-BE" sz="1600" dirty="0">
                <a:solidFill>
                  <a:schemeClr val="accent1">
                    <a:lumMod val="50000"/>
                  </a:schemeClr>
                </a:solidFill>
              </a:rPr>
              <a:t>&gt; Het BIS-project werd kleinschalig opgestart in 2017. </a:t>
            </a:r>
          </a:p>
          <a:p>
            <a:r>
              <a:rPr lang="nl-BE" sz="1600" dirty="0">
                <a:solidFill>
                  <a:schemeClr val="accent1">
                    <a:lumMod val="50000"/>
                  </a:schemeClr>
                </a:solidFill>
              </a:rPr>
              <a:t>&gt; 2 arbeidspsychologen van de Dienst Selectie deden de selectie en volgden  </a:t>
            </a:r>
            <a:br>
              <a:rPr lang="nl-BE" sz="1600" dirty="0">
                <a:solidFill>
                  <a:schemeClr val="accent1">
                    <a:lumMod val="50000"/>
                  </a:schemeClr>
                </a:solidFill>
              </a:rPr>
            </a:br>
            <a:r>
              <a:rPr lang="nl-BE" sz="1600" dirty="0">
                <a:solidFill>
                  <a:schemeClr val="accent1">
                    <a:lumMod val="50000"/>
                  </a:schemeClr>
                </a:solidFill>
              </a:rPr>
              <a:t>   dit verder op.</a:t>
            </a:r>
          </a:p>
          <a:p>
            <a:r>
              <a:rPr lang="nl-BE" sz="1600" dirty="0">
                <a:solidFill>
                  <a:schemeClr val="accent1">
                    <a:lumMod val="50000"/>
                  </a:schemeClr>
                </a:solidFill>
              </a:rPr>
              <a:t>&gt; In 2017 waren er 8 BIS-medewerkers; in 2018 en 2019 waren dit er telkens 10. </a:t>
            </a:r>
          </a:p>
          <a:p>
            <a:endParaRPr lang="nl-BE" sz="1600" dirty="0">
              <a:solidFill>
                <a:schemeClr val="accent1">
                  <a:lumMod val="50000"/>
                </a:schemeClr>
              </a:solidFill>
            </a:endParaRPr>
          </a:p>
          <a:p>
            <a:r>
              <a:rPr lang="nl-BE" sz="1600" b="1" dirty="0">
                <a:solidFill>
                  <a:schemeClr val="accent1">
                    <a:lumMod val="50000"/>
                  </a:schemeClr>
                </a:solidFill>
              </a:rPr>
              <a:t>2020 – 2022</a:t>
            </a:r>
          </a:p>
          <a:p>
            <a:r>
              <a:rPr lang="nl-BE" sz="1600" dirty="0">
                <a:solidFill>
                  <a:schemeClr val="accent1">
                    <a:lumMod val="50000"/>
                  </a:schemeClr>
                </a:solidFill>
              </a:rPr>
              <a:t>&gt; In 2020 werd het project opgeschaald naar 30 BIS-stages per jaar; opgedeeld </a:t>
            </a:r>
            <a:br>
              <a:rPr lang="nl-BE" sz="1600" dirty="0">
                <a:solidFill>
                  <a:schemeClr val="accent1">
                    <a:lumMod val="50000"/>
                  </a:schemeClr>
                </a:solidFill>
              </a:rPr>
            </a:br>
            <a:r>
              <a:rPr lang="nl-BE" sz="1600" dirty="0">
                <a:solidFill>
                  <a:schemeClr val="accent1">
                    <a:lumMod val="50000"/>
                  </a:schemeClr>
                </a:solidFill>
              </a:rPr>
              <a:t>   in 2 ‘rondes’.</a:t>
            </a:r>
          </a:p>
          <a:p>
            <a:r>
              <a:rPr lang="nl-BE" sz="1600" dirty="0">
                <a:solidFill>
                  <a:schemeClr val="accent1">
                    <a:lumMod val="50000"/>
                  </a:schemeClr>
                </a:solidFill>
              </a:rPr>
              <a:t>&gt; Door de opschaling en de vraag naar meer ondersteuning vanuit HR door de </a:t>
            </a:r>
            <a:br>
              <a:rPr lang="nl-BE" sz="1600" dirty="0">
                <a:solidFill>
                  <a:schemeClr val="accent1">
                    <a:lumMod val="50000"/>
                  </a:schemeClr>
                </a:solidFill>
              </a:rPr>
            </a:br>
            <a:r>
              <a:rPr lang="nl-BE" sz="1600" dirty="0">
                <a:solidFill>
                  <a:schemeClr val="accent1">
                    <a:lumMod val="50000"/>
                  </a:schemeClr>
                </a:solidFill>
              </a:rPr>
              <a:t>   diensten die de BIS-stages aanboden, werd ook een diversiteitsmedewerker </a:t>
            </a:r>
            <a:br>
              <a:rPr lang="nl-BE" sz="1600" dirty="0">
                <a:solidFill>
                  <a:schemeClr val="accent1">
                    <a:lumMod val="50000"/>
                  </a:schemeClr>
                </a:solidFill>
              </a:rPr>
            </a:br>
            <a:r>
              <a:rPr lang="nl-BE" sz="1600" dirty="0">
                <a:solidFill>
                  <a:schemeClr val="accent1">
                    <a:lumMod val="50000"/>
                  </a:schemeClr>
                </a:solidFill>
              </a:rPr>
              <a:t>   aangesteld. </a:t>
            </a:r>
          </a:p>
          <a:p>
            <a:endParaRPr lang="nl-BE" sz="1600" dirty="0">
              <a:solidFill>
                <a:schemeClr val="accent1">
                  <a:lumMod val="50000"/>
                </a:schemeClr>
              </a:solidFill>
            </a:endParaRPr>
          </a:p>
          <a:p>
            <a:r>
              <a:rPr lang="nl-BE" sz="1600" b="1" dirty="0">
                <a:solidFill>
                  <a:schemeClr val="accent1">
                    <a:lumMod val="50000"/>
                  </a:schemeClr>
                </a:solidFill>
              </a:rPr>
              <a:t>2023 – heden</a:t>
            </a:r>
          </a:p>
          <a:p>
            <a:r>
              <a:rPr lang="nl-BE" sz="1600" dirty="0">
                <a:solidFill>
                  <a:schemeClr val="accent1">
                    <a:lumMod val="50000"/>
                  </a:schemeClr>
                </a:solidFill>
              </a:rPr>
              <a:t>&gt; Door besparingsmaatregelen wordt er nog 1 (i.p.v. 2) stageronde aangeboden en dit voor 20 stageplaatsen. </a:t>
            </a:r>
          </a:p>
        </p:txBody>
      </p:sp>
    </p:spTree>
    <p:extLst>
      <p:ext uri="{BB962C8B-B14F-4D97-AF65-F5344CB8AC3E}">
        <p14:creationId xmlns:p14="http://schemas.microsoft.com/office/powerpoint/2010/main" val="107648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700" dirty="0"/>
              <a:t>Traject vóór start van de stage</a:t>
            </a:r>
          </a:p>
        </p:txBody>
      </p:sp>
      <p:sp>
        <p:nvSpPr>
          <p:cNvPr id="3" name="Tijdelijke aanduiding voor voettekst 2"/>
          <p:cNvSpPr>
            <a:spLocks noGrp="1"/>
          </p:cNvSpPr>
          <p:nvPr>
            <p:ph type="ftr" sz="quarter" idx="11"/>
          </p:nvPr>
        </p:nvSpPr>
        <p:spPr/>
        <p:txBody>
          <a:bodyPr/>
          <a:lstStyle/>
          <a:p>
            <a:pPr algn="l"/>
            <a:r>
              <a:rPr lang="nl-BE" dirty="0"/>
              <a:t>BIS-project</a:t>
            </a:r>
          </a:p>
        </p:txBody>
      </p:sp>
      <p:sp>
        <p:nvSpPr>
          <p:cNvPr id="4" name="Tijdelijke aanduiding voor dianummer 3"/>
          <p:cNvSpPr>
            <a:spLocks noGrp="1"/>
          </p:cNvSpPr>
          <p:nvPr>
            <p:ph type="sldNum" sz="quarter" idx="12"/>
          </p:nvPr>
        </p:nvSpPr>
        <p:spPr/>
        <p:txBody>
          <a:bodyPr/>
          <a:lstStyle/>
          <a:p>
            <a:fld id="{E8F12D86-93AC-45BB-B8CA-9542A3CF9355}" type="slidenum">
              <a:rPr lang="nl-BE" smtClean="0"/>
              <a:t>11</a:t>
            </a:fld>
            <a:endParaRPr lang="nl-BE" dirty="0"/>
          </a:p>
        </p:txBody>
      </p:sp>
      <p:sp>
        <p:nvSpPr>
          <p:cNvPr id="5" name="Tijdelijke aanduiding voor tekst 4"/>
          <p:cNvSpPr>
            <a:spLocks noGrp="1"/>
          </p:cNvSpPr>
          <p:nvPr>
            <p:ph type="body" sz="quarter" idx="13"/>
          </p:nvPr>
        </p:nvSpPr>
        <p:spPr>
          <a:xfrm>
            <a:off x="323528" y="1900800"/>
            <a:ext cx="3024336" cy="2095200"/>
          </a:xfrm>
        </p:spPr>
        <p:txBody>
          <a:bodyPr/>
          <a:lstStyle/>
          <a:p>
            <a:pPr marL="0" indent="0">
              <a:buNone/>
            </a:pPr>
            <a:r>
              <a:rPr lang="nl-BE" sz="2000" dirty="0"/>
              <a:t>1. De diversiteits-medewerker doet een oproep bij de diensten om zich kandidaat te stellen voor een BIS-stage</a:t>
            </a:r>
          </a:p>
        </p:txBody>
      </p:sp>
      <p:sp>
        <p:nvSpPr>
          <p:cNvPr id="6" name="Tijdelijke aanduiding voor tekst 5"/>
          <p:cNvSpPr>
            <a:spLocks noGrp="1"/>
          </p:cNvSpPr>
          <p:nvPr>
            <p:ph type="body" sz="quarter" idx="14"/>
          </p:nvPr>
        </p:nvSpPr>
        <p:spPr/>
        <p:txBody>
          <a:bodyPr/>
          <a:lstStyle/>
          <a:p>
            <a:r>
              <a:rPr lang="nl-BE" sz="1600" dirty="0"/>
              <a:t>2. De vacature en de beschikbare stageplaatsen worden bekendgemaakt bij de doelgroep (via FB, jobs.gent.be, trajectbegeleiders, …)</a:t>
            </a:r>
          </a:p>
        </p:txBody>
      </p:sp>
      <p:sp>
        <p:nvSpPr>
          <p:cNvPr id="7" name="Tijdelijke aanduiding voor tekst 6"/>
          <p:cNvSpPr>
            <a:spLocks noGrp="1"/>
          </p:cNvSpPr>
          <p:nvPr>
            <p:ph type="body" sz="quarter" idx="15"/>
          </p:nvPr>
        </p:nvSpPr>
        <p:spPr/>
        <p:txBody>
          <a:bodyPr/>
          <a:lstStyle/>
          <a:p>
            <a:r>
              <a:rPr lang="nl-BE" sz="1600" dirty="0"/>
              <a:t>3. Kandidaten maken een profiel aan in een online database met CV, motivatiebrief, keuze van </a:t>
            </a:r>
            <a:r>
              <a:rPr lang="nl-BE" sz="1600" dirty="0" err="1"/>
              <a:t>stage-plaats</a:t>
            </a:r>
            <a:r>
              <a:rPr lang="nl-BE" sz="1600" dirty="0"/>
              <a:t>(en) en andere  belangrijke documenten. </a:t>
            </a:r>
          </a:p>
        </p:txBody>
      </p:sp>
      <p:sp>
        <p:nvSpPr>
          <p:cNvPr id="8" name="Tijdelijke aanduiding voor tekst 7"/>
          <p:cNvSpPr>
            <a:spLocks noGrp="1"/>
          </p:cNvSpPr>
          <p:nvPr>
            <p:ph type="body" sz="quarter" idx="16"/>
          </p:nvPr>
        </p:nvSpPr>
        <p:spPr>
          <a:xfrm>
            <a:off x="483788" y="3996609"/>
            <a:ext cx="2741811" cy="2095200"/>
          </a:xfrm>
        </p:spPr>
        <p:txBody>
          <a:bodyPr/>
          <a:lstStyle/>
          <a:p>
            <a:pPr marL="0" indent="0">
              <a:buNone/>
            </a:pPr>
            <a:r>
              <a:rPr lang="nl-BE" sz="1600" dirty="0">
                <a:solidFill>
                  <a:schemeClr val="accent3">
                    <a:lumMod val="75000"/>
                  </a:schemeClr>
                </a:solidFill>
              </a:rPr>
              <a:t>6. De diversiteits-medewerker </a:t>
            </a:r>
            <a:r>
              <a:rPr lang="nl-BE" sz="1600" dirty="0" err="1">
                <a:solidFill>
                  <a:schemeClr val="accent3">
                    <a:lumMod val="75000"/>
                  </a:schemeClr>
                </a:solidFill>
              </a:rPr>
              <a:t>matcht</a:t>
            </a:r>
            <a:r>
              <a:rPr lang="nl-BE" sz="1600" dirty="0">
                <a:solidFill>
                  <a:schemeClr val="accent3">
                    <a:lumMod val="75000"/>
                  </a:schemeClr>
                </a:solidFill>
              </a:rPr>
              <a:t> de gescreende profielen aan de gevraagde stageplaatsen en stuurt relevante cv’s door naar de diensten. </a:t>
            </a:r>
          </a:p>
        </p:txBody>
      </p:sp>
      <p:sp>
        <p:nvSpPr>
          <p:cNvPr id="9" name="Tijdelijke aanduiding voor tekst 8"/>
          <p:cNvSpPr>
            <a:spLocks noGrp="1"/>
          </p:cNvSpPr>
          <p:nvPr>
            <p:ph type="body" sz="quarter" idx="17"/>
          </p:nvPr>
        </p:nvSpPr>
        <p:spPr/>
        <p:txBody>
          <a:bodyPr/>
          <a:lstStyle/>
          <a:p>
            <a:r>
              <a:rPr lang="nl-BE" sz="1500" dirty="0"/>
              <a:t>5. Weerhouden kandidaten worden een 1</a:t>
            </a:r>
            <a:r>
              <a:rPr lang="nl-BE" sz="1500" baseline="30000" dirty="0"/>
              <a:t>e</a:t>
            </a:r>
            <a:r>
              <a:rPr lang="nl-BE" sz="1500" dirty="0"/>
              <a:t> keer gescreend door een arbeidspsycholoog van de Dienst Selectie (motivatie, </a:t>
            </a:r>
            <a:r>
              <a:rPr lang="nl-BE" sz="1500" dirty="0" err="1"/>
              <a:t>jobdoelwit</a:t>
            </a:r>
            <a:r>
              <a:rPr lang="nl-BE" sz="1500" dirty="0"/>
              <a:t>, niveau NL, nodige aanpassingen, …) </a:t>
            </a:r>
          </a:p>
        </p:txBody>
      </p:sp>
      <p:sp>
        <p:nvSpPr>
          <p:cNvPr id="11" name="Tijdelijke aanduiding voor datum 10"/>
          <p:cNvSpPr>
            <a:spLocks noGrp="1"/>
          </p:cNvSpPr>
          <p:nvPr>
            <p:ph type="dt" sz="half" idx="2"/>
          </p:nvPr>
        </p:nvSpPr>
        <p:spPr/>
        <p:txBody>
          <a:bodyPr/>
          <a:lstStyle/>
          <a:p>
            <a:fld id="{852E5190-73F2-4445-9084-0A6B31D404DE}" type="datetime4">
              <a:rPr lang="nl-BE" smtClean="0"/>
              <a:t>11 september 2023</a:t>
            </a:fld>
            <a:endParaRPr lang="nl-BE" dirty="0"/>
          </a:p>
        </p:txBody>
      </p:sp>
      <p:sp>
        <p:nvSpPr>
          <p:cNvPr id="13" name="Rechthoek 12">
            <a:extLst>
              <a:ext uri="{FF2B5EF4-FFF2-40B4-BE49-F238E27FC236}">
                <a16:creationId xmlns:a16="http://schemas.microsoft.com/office/drawing/2014/main" id="{FB24044E-2F3F-4ACD-BFC2-3BC68EA303CA}"/>
              </a:ext>
            </a:extLst>
          </p:cNvPr>
          <p:cNvSpPr/>
          <p:nvPr/>
        </p:nvSpPr>
        <p:spPr>
          <a:xfrm>
            <a:off x="6365506" y="4316283"/>
            <a:ext cx="2270894" cy="1631216"/>
          </a:xfrm>
          <a:prstGeom prst="rect">
            <a:avLst/>
          </a:prstGeom>
        </p:spPr>
        <p:txBody>
          <a:bodyPr wrap="square">
            <a:spAutoFit/>
          </a:bodyPr>
          <a:lstStyle/>
          <a:p>
            <a:r>
              <a:rPr lang="nl-BE" sz="2000" b="1" dirty="0">
                <a:solidFill>
                  <a:schemeClr val="bg1"/>
                </a:solidFill>
              </a:rPr>
              <a:t>4. Backoffice screening door </a:t>
            </a:r>
            <a:r>
              <a:rPr lang="nl-BE" sz="2000" b="1" dirty="0" err="1">
                <a:solidFill>
                  <a:schemeClr val="bg1"/>
                </a:solidFill>
              </a:rPr>
              <a:t>adm</a:t>
            </a:r>
            <a:r>
              <a:rPr lang="nl-BE" sz="2000" b="1" dirty="0">
                <a:solidFill>
                  <a:schemeClr val="bg1"/>
                </a:solidFill>
              </a:rPr>
              <a:t> </a:t>
            </a:r>
            <a:r>
              <a:rPr lang="nl-BE" sz="2000" b="1" dirty="0" err="1">
                <a:solidFill>
                  <a:schemeClr val="bg1"/>
                </a:solidFill>
              </a:rPr>
              <a:t>mw</a:t>
            </a:r>
            <a:r>
              <a:rPr lang="nl-BE" sz="2000" b="1" dirty="0">
                <a:solidFill>
                  <a:schemeClr val="bg1"/>
                </a:solidFill>
              </a:rPr>
              <a:t>: komen de kandidaten in aanmerking? </a:t>
            </a:r>
          </a:p>
        </p:txBody>
      </p:sp>
    </p:spTree>
    <p:extLst>
      <p:ext uri="{BB962C8B-B14F-4D97-AF65-F5344CB8AC3E}">
        <p14:creationId xmlns:p14="http://schemas.microsoft.com/office/powerpoint/2010/main" val="31568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700" dirty="0"/>
              <a:t>Traject vóór start van de stage</a:t>
            </a:r>
          </a:p>
        </p:txBody>
      </p:sp>
      <p:sp>
        <p:nvSpPr>
          <p:cNvPr id="3" name="Tijdelijke aanduiding voor voettekst 2"/>
          <p:cNvSpPr>
            <a:spLocks noGrp="1"/>
          </p:cNvSpPr>
          <p:nvPr>
            <p:ph type="ftr" sz="quarter" idx="11"/>
          </p:nvPr>
        </p:nvSpPr>
        <p:spPr/>
        <p:txBody>
          <a:bodyPr/>
          <a:lstStyle/>
          <a:p>
            <a:pPr algn="l"/>
            <a:r>
              <a:rPr lang="nl-BE" dirty="0"/>
              <a:t>BIS-project</a:t>
            </a:r>
          </a:p>
        </p:txBody>
      </p:sp>
      <p:sp>
        <p:nvSpPr>
          <p:cNvPr id="4" name="Tijdelijke aanduiding voor dianummer 3"/>
          <p:cNvSpPr>
            <a:spLocks noGrp="1"/>
          </p:cNvSpPr>
          <p:nvPr>
            <p:ph type="sldNum" sz="quarter" idx="12"/>
          </p:nvPr>
        </p:nvSpPr>
        <p:spPr/>
        <p:txBody>
          <a:bodyPr/>
          <a:lstStyle/>
          <a:p>
            <a:fld id="{E8F12D86-93AC-45BB-B8CA-9542A3CF9355}" type="slidenum">
              <a:rPr lang="nl-BE" smtClean="0"/>
              <a:t>12</a:t>
            </a:fld>
            <a:endParaRPr lang="nl-BE" dirty="0"/>
          </a:p>
        </p:txBody>
      </p:sp>
      <p:sp>
        <p:nvSpPr>
          <p:cNvPr id="5" name="Tijdelijke aanduiding voor tekst 4"/>
          <p:cNvSpPr>
            <a:spLocks noGrp="1"/>
          </p:cNvSpPr>
          <p:nvPr>
            <p:ph type="body" sz="quarter" idx="13"/>
          </p:nvPr>
        </p:nvSpPr>
        <p:spPr>
          <a:xfrm>
            <a:off x="323528" y="1900800"/>
            <a:ext cx="2902071" cy="2095200"/>
          </a:xfrm>
        </p:spPr>
        <p:txBody>
          <a:bodyPr/>
          <a:lstStyle/>
          <a:p>
            <a:pPr marL="0" indent="0">
              <a:buNone/>
            </a:pPr>
            <a:r>
              <a:rPr lang="nl-BE" sz="2000" dirty="0"/>
              <a:t>7. De diensten beslissen zelf welke profielen ze op gesprek wensen te zien. </a:t>
            </a:r>
          </a:p>
        </p:txBody>
      </p:sp>
      <p:sp>
        <p:nvSpPr>
          <p:cNvPr id="6" name="Tijdelijke aanduiding voor tekst 5"/>
          <p:cNvSpPr>
            <a:spLocks noGrp="1"/>
          </p:cNvSpPr>
          <p:nvPr>
            <p:ph type="body" sz="quarter" idx="14"/>
          </p:nvPr>
        </p:nvSpPr>
        <p:spPr/>
        <p:txBody>
          <a:bodyPr/>
          <a:lstStyle/>
          <a:p>
            <a:r>
              <a:rPr lang="nl-BE" sz="1600" dirty="0"/>
              <a:t>8.  Een administratief medewerker maakt een planning op van alle gesprekken met diensten en kandidaten. </a:t>
            </a:r>
          </a:p>
        </p:txBody>
      </p:sp>
      <p:sp>
        <p:nvSpPr>
          <p:cNvPr id="7" name="Tijdelijke aanduiding voor tekst 6"/>
          <p:cNvSpPr>
            <a:spLocks noGrp="1"/>
          </p:cNvSpPr>
          <p:nvPr>
            <p:ph type="body" sz="quarter" idx="15"/>
          </p:nvPr>
        </p:nvSpPr>
        <p:spPr/>
        <p:txBody>
          <a:bodyPr/>
          <a:lstStyle/>
          <a:p>
            <a:r>
              <a:rPr lang="nl-BE" sz="1600" dirty="0"/>
              <a:t>9. In een ‘matchingsgesprek’ wordt gepeild bij beide partijen of er effectief sprake is van een match. </a:t>
            </a:r>
          </a:p>
        </p:txBody>
      </p:sp>
      <p:sp>
        <p:nvSpPr>
          <p:cNvPr id="8" name="Tijdelijke aanduiding voor tekst 7"/>
          <p:cNvSpPr>
            <a:spLocks noGrp="1"/>
          </p:cNvSpPr>
          <p:nvPr>
            <p:ph type="body" sz="quarter" idx="16"/>
          </p:nvPr>
        </p:nvSpPr>
        <p:spPr>
          <a:xfrm>
            <a:off x="483788" y="3996609"/>
            <a:ext cx="2741811" cy="2095200"/>
          </a:xfrm>
        </p:spPr>
        <p:txBody>
          <a:bodyPr/>
          <a:lstStyle/>
          <a:p>
            <a:pPr marL="0" indent="0">
              <a:buNone/>
            </a:pPr>
            <a:r>
              <a:rPr lang="nl-BE" sz="1600" dirty="0">
                <a:solidFill>
                  <a:schemeClr val="accent3">
                    <a:lumMod val="75000"/>
                  </a:schemeClr>
                </a:solidFill>
              </a:rPr>
              <a:t>11. Administratieve opstart van deze toekomstige BIS-stages. </a:t>
            </a:r>
          </a:p>
        </p:txBody>
      </p:sp>
      <p:sp>
        <p:nvSpPr>
          <p:cNvPr id="9" name="Tijdelijke aanduiding voor tekst 8"/>
          <p:cNvSpPr>
            <a:spLocks noGrp="1"/>
          </p:cNvSpPr>
          <p:nvPr>
            <p:ph type="body" sz="quarter" idx="17"/>
          </p:nvPr>
        </p:nvSpPr>
        <p:spPr/>
        <p:txBody>
          <a:bodyPr/>
          <a:lstStyle/>
          <a:p>
            <a:r>
              <a:rPr lang="nl-BE" sz="1800" dirty="0"/>
              <a:t>Geen match? Kandidaten kunnen (samen met mentor of traject-begeleider) bellen voor feedback.</a:t>
            </a:r>
            <a:endParaRPr lang="nl-BE" sz="1600" dirty="0"/>
          </a:p>
        </p:txBody>
      </p:sp>
      <p:sp>
        <p:nvSpPr>
          <p:cNvPr id="11" name="Tijdelijke aanduiding voor datum 10"/>
          <p:cNvSpPr>
            <a:spLocks noGrp="1"/>
          </p:cNvSpPr>
          <p:nvPr>
            <p:ph type="dt" sz="half" idx="2"/>
          </p:nvPr>
        </p:nvSpPr>
        <p:spPr/>
        <p:txBody>
          <a:bodyPr/>
          <a:lstStyle/>
          <a:p>
            <a:fld id="{852E5190-73F2-4445-9084-0A6B31D404DE}" type="datetime4">
              <a:rPr lang="nl-BE" smtClean="0"/>
              <a:t>11 september 2023</a:t>
            </a:fld>
            <a:endParaRPr lang="nl-BE" dirty="0"/>
          </a:p>
        </p:txBody>
      </p:sp>
      <p:sp>
        <p:nvSpPr>
          <p:cNvPr id="13" name="Rechthoek 12">
            <a:extLst>
              <a:ext uri="{FF2B5EF4-FFF2-40B4-BE49-F238E27FC236}">
                <a16:creationId xmlns:a16="http://schemas.microsoft.com/office/drawing/2014/main" id="{FB24044E-2F3F-4ACD-BFC2-3BC68EA303CA}"/>
              </a:ext>
            </a:extLst>
          </p:cNvPr>
          <p:cNvSpPr/>
          <p:nvPr/>
        </p:nvSpPr>
        <p:spPr>
          <a:xfrm>
            <a:off x="6365506" y="4316283"/>
            <a:ext cx="2270894" cy="1508105"/>
          </a:xfrm>
          <a:prstGeom prst="rect">
            <a:avLst/>
          </a:prstGeom>
        </p:spPr>
        <p:txBody>
          <a:bodyPr wrap="square">
            <a:spAutoFit/>
          </a:bodyPr>
          <a:lstStyle/>
          <a:p>
            <a:r>
              <a:rPr lang="nl-BE" b="1" dirty="0">
                <a:solidFill>
                  <a:schemeClr val="bg1"/>
                </a:solidFill>
              </a:rPr>
              <a:t>10. Match? Dienst en BIS-</a:t>
            </a:r>
            <a:r>
              <a:rPr lang="nl-BE" b="1" dirty="0" err="1">
                <a:solidFill>
                  <a:schemeClr val="bg1"/>
                </a:solidFill>
              </a:rPr>
              <a:t>mw</a:t>
            </a:r>
            <a:r>
              <a:rPr lang="nl-BE" b="1" dirty="0">
                <a:solidFill>
                  <a:schemeClr val="bg1"/>
                </a:solidFill>
              </a:rPr>
              <a:t> spreken af om het </a:t>
            </a:r>
            <a:r>
              <a:rPr lang="nl-BE" b="1" dirty="0" err="1">
                <a:solidFill>
                  <a:schemeClr val="bg1"/>
                </a:solidFill>
              </a:rPr>
              <a:t>opleidings-plan</a:t>
            </a:r>
            <a:r>
              <a:rPr lang="nl-BE" b="1" dirty="0">
                <a:solidFill>
                  <a:schemeClr val="bg1"/>
                </a:solidFill>
              </a:rPr>
              <a:t> op te maken.   </a:t>
            </a:r>
            <a:br>
              <a:rPr lang="nl-BE" sz="2000" b="1" dirty="0">
                <a:solidFill>
                  <a:schemeClr val="bg1"/>
                </a:solidFill>
              </a:rPr>
            </a:br>
            <a:endParaRPr lang="nl-BE" sz="2000" b="1" dirty="0">
              <a:solidFill>
                <a:schemeClr val="bg1"/>
              </a:solidFill>
            </a:endParaRPr>
          </a:p>
        </p:txBody>
      </p:sp>
    </p:spTree>
    <p:extLst>
      <p:ext uri="{BB962C8B-B14F-4D97-AF65-F5344CB8AC3E}">
        <p14:creationId xmlns:p14="http://schemas.microsoft.com/office/powerpoint/2010/main" val="62754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82C65FB-EFF1-8D67-9354-4B329AE59D9C}"/>
              </a:ext>
            </a:extLst>
          </p:cNvPr>
          <p:cNvSpPr>
            <a:spLocks noGrp="1"/>
          </p:cNvSpPr>
          <p:nvPr>
            <p:ph type="sldNum" sz="quarter" idx="12"/>
          </p:nvPr>
        </p:nvSpPr>
        <p:spPr/>
        <p:txBody>
          <a:bodyPr/>
          <a:lstStyle/>
          <a:p>
            <a:fld id="{E8F12D86-93AC-45BB-B8CA-9542A3CF9355}" type="slidenum">
              <a:rPr lang="nl-BE" smtClean="0"/>
              <a:t>13</a:t>
            </a:fld>
            <a:endParaRPr lang="nl-BE" dirty="0"/>
          </a:p>
        </p:txBody>
      </p:sp>
      <p:sp>
        <p:nvSpPr>
          <p:cNvPr id="3" name="Tijdelijke aanduiding voor voettekst 2">
            <a:extLst>
              <a:ext uri="{FF2B5EF4-FFF2-40B4-BE49-F238E27FC236}">
                <a16:creationId xmlns:a16="http://schemas.microsoft.com/office/drawing/2014/main" id="{77717E24-5FB5-2F5B-20F1-1E6D986D7349}"/>
              </a:ext>
            </a:extLst>
          </p:cNvPr>
          <p:cNvSpPr>
            <a:spLocks noGrp="1"/>
          </p:cNvSpPr>
          <p:nvPr>
            <p:ph type="ftr" sz="quarter" idx="11"/>
          </p:nvPr>
        </p:nvSpPr>
        <p:spPr/>
        <p:txBody>
          <a:bodyPr/>
          <a:lstStyle/>
          <a:p>
            <a:pPr algn="l"/>
            <a:r>
              <a:rPr lang="nl-BE"/>
              <a:t>Analyse BIS-project 2021</a:t>
            </a:r>
            <a:endParaRPr lang="nl-BE" dirty="0"/>
          </a:p>
        </p:txBody>
      </p:sp>
      <p:sp>
        <p:nvSpPr>
          <p:cNvPr id="13" name="Tijdelijke aanduiding voor tekst 12">
            <a:extLst>
              <a:ext uri="{FF2B5EF4-FFF2-40B4-BE49-F238E27FC236}">
                <a16:creationId xmlns:a16="http://schemas.microsoft.com/office/drawing/2014/main" id="{21635E82-B956-EAB0-85C2-87AC5F08B5BF}"/>
              </a:ext>
            </a:extLst>
          </p:cNvPr>
          <p:cNvSpPr>
            <a:spLocks noGrp="1"/>
          </p:cNvSpPr>
          <p:nvPr>
            <p:ph type="body" sz="quarter" idx="13"/>
          </p:nvPr>
        </p:nvSpPr>
        <p:spPr/>
        <p:txBody>
          <a:bodyPr/>
          <a:lstStyle/>
          <a:p>
            <a:r>
              <a:rPr lang="nl-NL" dirty="0"/>
              <a:t>Een BIS-medewerker is GEEN extra werkkracht</a:t>
            </a:r>
            <a:endParaRPr lang="nl-BE" dirty="0"/>
          </a:p>
        </p:txBody>
      </p:sp>
      <p:sp>
        <p:nvSpPr>
          <p:cNvPr id="14" name="Tijdelijke aanduiding voor tekst 13">
            <a:extLst>
              <a:ext uri="{FF2B5EF4-FFF2-40B4-BE49-F238E27FC236}">
                <a16:creationId xmlns:a16="http://schemas.microsoft.com/office/drawing/2014/main" id="{A91B32CB-027D-D584-04AC-737BD663648B}"/>
              </a:ext>
            </a:extLst>
          </p:cNvPr>
          <p:cNvSpPr>
            <a:spLocks noGrp="1"/>
          </p:cNvSpPr>
          <p:nvPr>
            <p:ph type="body" sz="quarter" idx="17"/>
          </p:nvPr>
        </p:nvSpPr>
        <p:spPr>
          <a:xfrm>
            <a:off x="3009599" y="3996609"/>
            <a:ext cx="2909033" cy="2098800"/>
          </a:xfrm>
        </p:spPr>
        <p:txBody>
          <a:bodyPr/>
          <a:lstStyle/>
          <a:p>
            <a:r>
              <a:rPr lang="nl-NL" sz="2300" dirty="0"/>
              <a:t>Een BIS-stage is altijd voor een minimum tewerkstellings-breuk van 3/5</a:t>
            </a:r>
            <a:r>
              <a:rPr lang="nl-NL" sz="2300" baseline="30000" dirty="0"/>
              <a:t>e</a:t>
            </a:r>
            <a:r>
              <a:rPr lang="nl-NL" sz="2300" dirty="0"/>
              <a:t> </a:t>
            </a:r>
            <a:endParaRPr lang="nl-BE" sz="2300" dirty="0"/>
          </a:p>
        </p:txBody>
      </p:sp>
      <p:sp>
        <p:nvSpPr>
          <p:cNvPr id="15" name="Tijdelijke aanduiding voor tekst 14">
            <a:extLst>
              <a:ext uri="{FF2B5EF4-FFF2-40B4-BE49-F238E27FC236}">
                <a16:creationId xmlns:a16="http://schemas.microsoft.com/office/drawing/2014/main" id="{9064686D-351E-A218-A0B8-D181691DEBC7}"/>
              </a:ext>
            </a:extLst>
          </p:cNvPr>
          <p:cNvSpPr>
            <a:spLocks noGrp="1"/>
          </p:cNvSpPr>
          <p:nvPr>
            <p:ph type="body" sz="quarter" idx="18"/>
          </p:nvPr>
        </p:nvSpPr>
        <p:spPr/>
        <p:txBody>
          <a:bodyPr/>
          <a:lstStyle/>
          <a:p>
            <a:pPr algn="ctr"/>
            <a:r>
              <a:rPr lang="nl-NL" dirty="0"/>
              <a:t>Zij verdienen ook slechts ± €900 per maand (indien VT)</a:t>
            </a:r>
            <a:endParaRPr lang="nl-BE" dirty="0"/>
          </a:p>
        </p:txBody>
      </p:sp>
      <p:sp>
        <p:nvSpPr>
          <p:cNvPr id="11" name="Tijdelijke aanduiding voor datum 10">
            <a:extLst>
              <a:ext uri="{FF2B5EF4-FFF2-40B4-BE49-F238E27FC236}">
                <a16:creationId xmlns:a16="http://schemas.microsoft.com/office/drawing/2014/main" id="{494578A0-B056-3A98-6997-B29063861284}"/>
              </a:ext>
            </a:extLst>
          </p:cNvPr>
          <p:cNvSpPr>
            <a:spLocks noGrp="1"/>
          </p:cNvSpPr>
          <p:nvPr>
            <p:ph type="dt" sz="half" idx="2"/>
          </p:nvPr>
        </p:nvSpPr>
        <p:spPr/>
        <p:txBody>
          <a:bodyPr/>
          <a:lstStyle/>
          <a:p>
            <a:fld id="{B6534B18-5B83-4063-9B22-0512A9A2FFE1}" type="datetime4">
              <a:rPr lang="nl-BE" smtClean="0"/>
              <a:t>11 september 2023</a:t>
            </a:fld>
            <a:endParaRPr lang="nl-BE" dirty="0"/>
          </a:p>
        </p:txBody>
      </p:sp>
      <p:sp>
        <p:nvSpPr>
          <p:cNvPr id="12" name="Titel 11">
            <a:extLst>
              <a:ext uri="{FF2B5EF4-FFF2-40B4-BE49-F238E27FC236}">
                <a16:creationId xmlns:a16="http://schemas.microsoft.com/office/drawing/2014/main" id="{2D50B782-225D-4403-5DFE-82BD50BB47F8}"/>
              </a:ext>
            </a:extLst>
          </p:cNvPr>
          <p:cNvSpPr>
            <a:spLocks noGrp="1"/>
          </p:cNvSpPr>
          <p:nvPr>
            <p:ph type="title"/>
          </p:nvPr>
        </p:nvSpPr>
        <p:spPr/>
        <p:txBody>
          <a:bodyPr/>
          <a:lstStyle/>
          <a:p>
            <a:r>
              <a:rPr lang="nl-NL" sz="3700" dirty="0"/>
              <a:t>Enkele belangrijke ‘weetjes’</a:t>
            </a:r>
            <a:endParaRPr lang="nl-BE" sz="3700" dirty="0"/>
          </a:p>
        </p:txBody>
      </p:sp>
    </p:spTree>
    <p:extLst>
      <p:ext uri="{BB962C8B-B14F-4D97-AF65-F5344CB8AC3E}">
        <p14:creationId xmlns:p14="http://schemas.microsoft.com/office/powerpoint/2010/main" val="42735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anim calcmode="lin" valueType="num">
                                      <p:cBhvr>
                                        <p:cTn id="8" dur="1000" fill="hold"/>
                                        <p:tgtEl>
                                          <p:spTgt spid="13">
                                            <p:bg/>
                                          </p:spTgt>
                                        </p:tgtEl>
                                        <p:attrNameLst>
                                          <p:attrName>ppt_x</p:attrName>
                                        </p:attrNameLst>
                                      </p:cBhvr>
                                      <p:tavLst>
                                        <p:tav tm="0">
                                          <p:val>
                                            <p:strVal val="#ppt_x"/>
                                          </p:val>
                                        </p:tav>
                                        <p:tav tm="100000">
                                          <p:val>
                                            <p:strVal val="#ppt_x"/>
                                          </p:val>
                                        </p:tav>
                                      </p:tavLst>
                                    </p:anim>
                                    <p:anim calcmode="lin" valueType="num">
                                      <p:cBhvr>
                                        <p:cTn id="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bg/>
                                          </p:spTgt>
                                        </p:tgtEl>
                                        <p:attrNameLst>
                                          <p:attrName>style.visibility</p:attrName>
                                        </p:attrNameLst>
                                      </p:cBhvr>
                                      <p:to>
                                        <p:strVal val="visible"/>
                                      </p:to>
                                    </p:set>
                                    <p:animEffect transition="in" filter="fade">
                                      <p:cBhvr>
                                        <p:cTn id="21" dur="1000"/>
                                        <p:tgtEl>
                                          <p:spTgt spid="15">
                                            <p:bg/>
                                          </p:spTgt>
                                        </p:tgtEl>
                                      </p:cBhvr>
                                    </p:animEffect>
                                    <p:anim calcmode="lin" valueType="num">
                                      <p:cBhvr>
                                        <p:cTn id="22" dur="1000" fill="hold"/>
                                        <p:tgtEl>
                                          <p:spTgt spid="15">
                                            <p:bg/>
                                          </p:spTgt>
                                        </p:tgtEl>
                                        <p:attrNameLst>
                                          <p:attrName>ppt_x</p:attrName>
                                        </p:attrNameLst>
                                      </p:cBhvr>
                                      <p:tavLst>
                                        <p:tav tm="0">
                                          <p:val>
                                            <p:strVal val="#ppt_x"/>
                                          </p:val>
                                        </p:tav>
                                        <p:tav tm="100000">
                                          <p:val>
                                            <p:strVal val="#ppt_x"/>
                                          </p:val>
                                        </p:tav>
                                      </p:tavLst>
                                    </p:anim>
                                    <p:anim calcmode="lin" valueType="num">
                                      <p:cBhvr>
                                        <p:cTn id="23"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1000"/>
                                        <p:tgtEl>
                                          <p:spTgt spid="15">
                                            <p:txEl>
                                              <p:pRg st="0" end="0"/>
                                            </p:txEl>
                                          </p:spTgt>
                                        </p:tgtEl>
                                      </p:cBhvr>
                                    </p:animEffect>
                                    <p:anim calcmode="lin" valueType="num">
                                      <p:cBhvr>
                                        <p:cTn id="29"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bg/>
                                          </p:spTgt>
                                        </p:tgtEl>
                                        <p:attrNameLst>
                                          <p:attrName>style.visibility</p:attrName>
                                        </p:attrNameLst>
                                      </p:cBhvr>
                                      <p:to>
                                        <p:strVal val="visible"/>
                                      </p:to>
                                    </p:set>
                                    <p:animEffect transition="in" filter="fade">
                                      <p:cBhvr>
                                        <p:cTn id="35" dur="1000"/>
                                        <p:tgtEl>
                                          <p:spTgt spid="14">
                                            <p:bg/>
                                          </p:spTgt>
                                        </p:tgtEl>
                                      </p:cBhvr>
                                    </p:animEffect>
                                    <p:anim calcmode="lin" valueType="num">
                                      <p:cBhvr>
                                        <p:cTn id="36" dur="1000" fill="hold"/>
                                        <p:tgtEl>
                                          <p:spTgt spid="14">
                                            <p:bg/>
                                          </p:spTgt>
                                        </p:tgtEl>
                                        <p:attrNameLst>
                                          <p:attrName>ppt_x</p:attrName>
                                        </p:attrNameLst>
                                      </p:cBhvr>
                                      <p:tavLst>
                                        <p:tav tm="0">
                                          <p:val>
                                            <p:strVal val="#ppt_x"/>
                                          </p:val>
                                        </p:tav>
                                        <p:tav tm="100000">
                                          <p:val>
                                            <p:strVal val="#ppt_x"/>
                                          </p:val>
                                        </p:tav>
                                      </p:tavLst>
                                    </p:anim>
                                    <p:anim calcmode="lin" valueType="num">
                                      <p:cBhvr>
                                        <p:cTn id="37"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4" grpId="0" build="p" animBg="1"/>
      <p:bldP spid="15"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479B1ED0-151B-4484-ADB4-0D6B075228B5}"/>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85A56F8C-3BB4-4A4C-94A1-F570DB1325DB}"/>
              </a:ext>
            </a:extLst>
          </p:cNvPr>
          <p:cNvSpPr>
            <a:spLocks noGrp="1"/>
          </p:cNvSpPr>
          <p:nvPr>
            <p:ph type="sldNum" sz="quarter" idx="12"/>
          </p:nvPr>
        </p:nvSpPr>
        <p:spPr/>
        <p:txBody>
          <a:bodyPr/>
          <a:lstStyle/>
          <a:p>
            <a:fld id="{E8F12D86-93AC-45BB-B8CA-9542A3CF9355}" type="slidenum">
              <a:rPr lang="nl-BE" smtClean="0"/>
              <a:pPr/>
              <a:t>14</a:t>
            </a:fld>
            <a:endParaRPr lang="nl-BE" dirty="0"/>
          </a:p>
        </p:txBody>
      </p:sp>
      <p:sp>
        <p:nvSpPr>
          <p:cNvPr id="4" name="Titel 3">
            <a:extLst>
              <a:ext uri="{FF2B5EF4-FFF2-40B4-BE49-F238E27FC236}">
                <a16:creationId xmlns:a16="http://schemas.microsoft.com/office/drawing/2014/main" id="{ED91522C-71A2-47BB-AFC9-3669A455829A}"/>
              </a:ext>
            </a:extLst>
          </p:cNvPr>
          <p:cNvSpPr>
            <a:spLocks noGrp="1"/>
          </p:cNvSpPr>
          <p:nvPr>
            <p:ph type="title"/>
          </p:nvPr>
        </p:nvSpPr>
        <p:spPr/>
        <p:txBody>
          <a:bodyPr/>
          <a:lstStyle/>
          <a:p>
            <a:r>
              <a:rPr lang="nl-BE" sz="3200" dirty="0"/>
              <a:t>1. Oproep naar de diensten via Intranet ‘MIA’.</a:t>
            </a:r>
          </a:p>
        </p:txBody>
      </p:sp>
      <p:sp>
        <p:nvSpPr>
          <p:cNvPr id="6" name="Tijdelijke aanduiding voor datum 5">
            <a:extLst>
              <a:ext uri="{FF2B5EF4-FFF2-40B4-BE49-F238E27FC236}">
                <a16:creationId xmlns:a16="http://schemas.microsoft.com/office/drawing/2014/main" id="{F45D9B0C-2327-4F85-A4E5-B4FAEDA4D309}"/>
              </a:ext>
            </a:extLst>
          </p:cNvPr>
          <p:cNvSpPr>
            <a:spLocks noGrp="1"/>
          </p:cNvSpPr>
          <p:nvPr>
            <p:ph type="dt" sz="half" idx="2"/>
          </p:nvPr>
        </p:nvSpPr>
        <p:spPr/>
        <p:txBody>
          <a:bodyPr/>
          <a:lstStyle/>
          <a:p>
            <a:fld id="{994358C8-D257-4055-8B3B-47B70EE110DE}" type="datetime4">
              <a:rPr lang="nl-BE" smtClean="0"/>
              <a:t>11 september 2023</a:t>
            </a:fld>
            <a:endParaRPr lang="nl-BE" dirty="0"/>
          </a:p>
        </p:txBody>
      </p:sp>
      <p:pic>
        <p:nvPicPr>
          <p:cNvPr id="8" name="Afbeelding 7">
            <a:extLst>
              <a:ext uri="{FF2B5EF4-FFF2-40B4-BE49-F238E27FC236}">
                <a16:creationId xmlns:a16="http://schemas.microsoft.com/office/drawing/2014/main" id="{B8D6FE2D-709A-48F8-D1B9-31FB119DAB72}"/>
              </a:ext>
            </a:extLst>
          </p:cNvPr>
          <p:cNvPicPr>
            <a:picLocks noChangeAspect="1"/>
          </p:cNvPicPr>
          <p:nvPr/>
        </p:nvPicPr>
        <p:blipFill>
          <a:blip r:embed="rId2"/>
          <a:stretch>
            <a:fillRect/>
          </a:stretch>
        </p:blipFill>
        <p:spPr>
          <a:xfrm>
            <a:off x="762719" y="2276872"/>
            <a:ext cx="7432915" cy="3853896"/>
          </a:xfrm>
          <a:prstGeom prst="rect">
            <a:avLst/>
          </a:prstGeom>
        </p:spPr>
      </p:pic>
    </p:spTree>
    <p:extLst>
      <p:ext uri="{BB962C8B-B14F-4D97-AF65-F5344CB8AC3E}">
        <p14:creationId xmlns:p14="http://schemas.microsoft.com/office/powerpoint/2010/main" val="76156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EE1535F-7E74-423C-9B55-18962D4E26D7}"/>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F8495B29-DDC1-449D-B5FB-630BEAD3AB5F}"/>
              </a:ext>
            </a:extLst>
          </p:cNvPr>
          <p:cNvSpPr>
            <a:spLocks noGrp="1"/>
          </p:cNvSpPr>
          <p:nvPr>
            <p:ph type="sldNum" sz="quarter" idx="12"/>
          </p:nvPr>
        </p:nvSpPr>
        <p:spPr/>
        <p:txBody>
          <a:bodyPr/>
          <a:lstStyle/>
          <a:p>
            <a:fld id="{E8F12D86-93AC-45BB-B8CA-9542A3CF9355}" type="slidenum">
              <a:rPr lang="nl-BE" smtClean="0"/>
              <a:pPr/>
              <a:t>15</a:t>
            </a:fld>
            <a:endParaRPr lang="nl-BE" dirty="0"/>
          </a:p>
        </p:txBody>
      </p:sp>
      <p:sp>
        <p:nvSpPr>
          <p:cNvPr id="4" name="Titel 3">
            <a:extLst>
              <a:ext uri="{FF2B5EF4-FFF2-40B4-BE49-F238E27FC236}">
                <a16:creationId xmlns:a16="http://schemas.microsoft.com/office/drawing/2014/main" id="{C8C7DBD2-3AF8-4D10-8AF1-16EAAE36D73A}"/>
              </a:ext>
            </a:extLst>
          </p:cNvPr>
          <p:cNvSpPr>
            <a:spLocks noGrp="1"/>
          </p:cNvSpPr>
          <p:nvPr>
            <p:ph type="title"/>
          </p:nvPr>
        </p:nvSpPr>
        <p:spPr/>
        <p:txBody>
          <a:bodyPr/>
          <a:lstStyle/>
          <a:p>
            <a:r>
              <a:rPr lang="nl-BE" sz="3200" dirty="0"/>
              <a:t>2. Vacature BIS met opsomming stageplaatsen – </a:t>
            </a:r>
            <a:r>
              <a:rPr lang="nl-BE" sz="3200" dirty="0" err="1"/>
              <a:t>jobsite</a:t>
            </a:r>
            <a:r>
              <a:rPr lang="nl-BE" sz="3200" dirty="0"/>
              <a:t> </a:t>
            </a:r>
          </a:p>
        </p:txBody>
      </p:sp>
      <p:sp>
        <p:nvSpPr>
          <p:cNvPr id="6" name="Tijdelijke aanduiding voor datum 5">
            <a:extLst>
              <a:ext uri="{FF2B5EF4-FFF2-40B4-BE49-F238E27FC236}">
                <a16:creationId xmlns:a16="http://schemas.microsoft.com/office/drawing/2014/main" id="{2D7DB725-D4F2-4461-8D08-0B6E482976C1}"/>
              </a:ext>
            </a:extLst>
          </p:cNvPr>
          <p:cNvSpPr>
            <a:spLocks noGrp="1"/>
          </p:cNvSpPr>
          <p:nvPr>
            <p:ph type="dt" sz="half" idx="2"/>
          </p:nvPr>
        </p:nvSpPr>
        <p:spPr/>
        <p:txBody>
          <a:bodyPr/>
          <a:lstStyle/>
          <a:p>
            <a:fld id="{994358C8-D257-4055-8B3B-47B70EE110DE}" type="datetime4">
              <a:rPr lang="nl-BE" smtClean="0"/>
              <a:t>11 september 2023</a:t>
            </a:fld>
            <a:endParaRPr lang="nl-BE" dirty="0"/>
          </a:p>
        </p:txBody>
      </p:sp>
      <p:pic>
        <p:nvPicPr>
          <p:cNvPr id="7" name="Afbeelding 6">
            <a:extLst>
              <a:ext uri="{FF2B5EF4-FFF2-40B4-BE49-F238E27FC236}">
                <a16:creationId xmlns:a16="http://schemas.microsoft.com/office/drawing/2014/main" id="{245E205E-EEEF-C23E-3C9A-7803FAAF28A1}"/>
              </a:ext>
            </a:extLst>
          </p:cNvPr>
          <p:cNvPicPr>
            <a:picLocks noChangeAspect="1"/>
          </p:cNvPicPr>
          <p:nvPr/>
        </p:nvPicPr>
        <p:blipFill>
          <a:blip r:embed="rId2"/>
          <a:stretch>
            <a:fillRect/>
          </a:stretch>
        </p:blipFill>
        <p:spPr>
          <a:xfrm>
            <a:off x="395536" y="2420888"/>
            <a:ext cx="4752528" cy="3549882"/>
          </a:xfrm>
          <a:prstGeom prst="rect">
            <a:avLst/>
          </a:prstGeom>
        </p:spPr>
      </p:pic>
    </p:spTree>
    <p:extLst>
      <p:ext uri="{BB962C8B-B14F-4D97-AF65-F5344CB8AC3E}">
        <p14:creationId xmlns:p14="http://schemas.microsoft.com/office/powerpoint/2010/main" val="2509886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EE1535F-7E74-423C-9B55-18962D4E26D7}"/>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F8495B29-DDC1-449D-B5FB-630BEAD3AB5F}"/>
              </a:ext>
            </a:extLst>
          </p:cNvPr>
          <p:cNvSpPr>
            <a:spLocks noGrp="1"/>
          </p:cNvSpPr>
          <p:nvPr>
            <p:ph type="sldNum" sz="quarter" idx="12"/>
          </p:nvPr>
        </p:nvSpPr>
        <p:spPr/>
        <p:txBody>
          <a:bodyPr/>
          <a:lstStyle/>
          <a:p>
            <a:fld id="{E8F12D86-93AC-45BB-B8CA-9542A3CF9355}" type="slidenum">
              <a:rPr lang="nl-BE" smtClean="0"/>
              <a:pPr/>
              <a:t>16</a:t>
            </a:fld>
            <a:endParaRPr lang="nl-BE" dirty="0"/>
          </a:p>
        </p:txBody>
      </p:sp>
      <p:sp>
        <p:nvSpPr>
          <p:cNvPr id="4" name="Titel 3">
            <a:extLst>
              <a:ext uri="{FF2B5EF4-FFF2-40B4-BE49-F238E27FC236}">
                <a16:creationId xmlns:a16="http://schemas.microsoft.com/office/drawing/2014/main" id="{C8C7DBD2-3AF8-4D10-8AF1-16EAAE36D73A}"/>
              </a:ext>
            </a:extLst>
          </p:cNvPr>
          <p:cNvSpPr>
            <a:spLocks noGrp="1"/>
          </p:cNvSpPr>
          <p:nvPr>
            <p:ph type="title"/>
          </p:nvPr>
        </p:nvSpPr>
        <p:spPr/>
        <p:txBody>
          <a:bodyPr/>
          <a:lstStyle/>
          <a:p>
            <a:r>
              <a:rPr lang="nl-BE" sz="3200" dirty="0"/>
              <a:t>2. Vacature BIS met opsomming stageplaatsen – </a:t>
            </a:r>
            <a:r>
              <a:rPr lang="nl-BE" sz="3200" dirty="0" err="1"/>
              <a:t>jobsite</a:t>
            </a:r>
            <a:r>
              <a:rPr lang="nl-BE" sz="3200" dirty="0"/>
              <a:t> </a:t>
            </a:r>
          </a:p>
        </p:txBody>
      </p:sp>
      <p:sp>
        <p:nvSpPr>
          <p:cNvPr id="6" name="Tijdelijke aanduiding voor datum 5">
            <a:extLst>
              <a:ext uri="{FF2B5EF4-FFF2-40B4-BE49-F238E27FC236}">
                <a16:creationId xmlns:a16="http://schemas.microsoft.com/office/drawing/2014/main" id="{2D7DB725-D4F2-4461-8D08-0B6E482976C1}"/>
              </a:ext>
            </a:extLst>
          </p:cNvPr>
          <p:cNvSpPr>
            <a:spLocks noGrp="1"/>
          </p:cNvSpPr>
          <p:nvPr>
            <p:ph type="dt" sz="half" idx="2"/>
          </p:nvPr>
        </p:nvSpPr>
        <p:spPr/>
        <p:txBody>
          <a:bodyPr/>
          <a:lstStyle/>
          <a:p>
            <a:fld id="{994358C8-D257-4055-8B3B-47B70EE110DE}" type="datetime4">
              <a:rPr lang="nl-BE" smtClean="0"/>
              <a:t>11 september 2023</a:t>
            </a:fld>
            <a:endParaRPr lang="nl-BE" dirty="0"/>
          </a:p>
        </p:txBody>
      </p:sp>
      <p:pic>
        <p:nvPicPr>
          <p:cNvPr id="8" name="Afbeelding 7">
            <a:extLst>
              <a:ext uri="{FF2B5EF4-FFF2-40B4-BE49-F238E27FC236}">
                <a16:creationId xmlns:a16="http://schemas.microsoft.com/office/drawing/2014/main" id="{4AE34D46-B344-2603-1F77-0AAB0A0A209E}"/>
              </a:ext>
            </a:extLst>
          </p:cNvPr>
          <p:cNvPicPr>
            <a:picLocks noChangeAspect="1"/>
          </p:cNvPicPr>
          <p:nvPr/>
        </p:nvPicPr>
        <p:blipFill>
          <a:blip r:embed="rId2"/>
          <a:stretch>
            <a:fillRect/>
          </a:stretch>
        </p:blipFill>
        <p:spPr>
          <a:xfrm>
            <a:off x="1907704" y="2132856"/>
            <a:ext cx="4275254" cy="3925914"/>
          </a:xfrm>
          <a:prstGeom prst="rect">
            <a:avLst/>
          </a:prstGeom>
        </p:spPr>
      </p:pic>
    </p:spTree>
    <p:extLst>
      <p:ext uri="{BB962C8B-B14F-4D97-AF65-F5344CB8AC3E}">
        <p14:creationId xmlns:p14="http://schemas.microsoft.com/office/powerpoint/2010/main" val="289477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EE1535F-7E74-423C-9B55-18962D4E26D7}"/>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F8495B29-DDC1-449D-B5FB-630BEAD3AB5F}"/>
              </a:ext>
            </a:extLst>
          </p:cNvPr>
          <p:cNvSpPr>
            <a:spLocks noGrp="1"/>
          </p:cNvSpPr>
          <p:nvPr>
            <p:ph type="sldNum" sz="quarter" idx="12"/>
          </p:nvPr>
        </p:nvSpPr>
        <p:spPr/>
        <p:txBody>
          <a:bodyPr/>
          <a:lstStyle/>
          <a:p>
            <a:fld id="{E8F12D86-93AC-45BB-B8CA-9542A3CF9355}" type="slidenum">
              <a:rPr lang="nl-BE" smtClean="0"/>
              <a:pPr/>
              <a:t>17</a:t>
            </a:fld>
            <a:endParaRPr lang="nl-BE" dirty="0"/>
          </a:p>
        </p:txBody>
      </p:sp>
      <p:sp>
        <p:nvSpPr>
          <p:cNvPr id="4" name="Titel 3">
            <a:extLst>
              <a:ext uri="{FF2B5EF4-FFF2-40B4-BE49-F238E27FC236}">
                <a16:creationId xmlns:a16="http://schemas.microsoft.com/office/drawing/2014/main" id="{C8C7DBD2-3AF8-4D10-8AF1-16EAAE36D73A}"/>
              </a:ext>
            </a:extLst>
          </p:cNvPr>
          <p:cNvSpPr>
            <a:spLocks noGrp="1"/>
          </p:cNvSpPr>
          <p:nvPr>
            <p:ph type="title"/>
          </p:nvPr>
        </p:nvSpPr>
        <p:spPr/>
        <p:txBody>
          <a:bodyPr/>
          <a:lstStyle/>
          <a:p>
            <a:r>
              <a:rPr lang="nl-BE" sz="3200" dirty="0"/>
              <a:t>10. Opmaken opleidingsplan</a:t>
            </a:r>
          </a:p>
        </p:txBody>
      </p:sp>
      <p:sp>
        <p:nvSpPr>
          <p:cNvPr id="6" name="Tijdelijke aanduiding voor datum 5">
            <a:extLst>
              <a:ext uri="{FF2B5EF4-FFF2-40B4-BE49-F238E27FC236}">
                <a16:creationId xmlns:a16="http://schemas.microsoft.com/office/drawing/2014/main" id="{2D7DB725-D4F2-4461-8D08-0B6E482976C1}"/>
              </a:ext>
            </a:extLst>
          </p:cNvPr>
          <p:cNvSpPr>
            <a:spLocks noGrp="1"/>
          </p:cNvSpPr>
          <p:nvPr>
            <p:ph type="dt" sz="half" idx="2"/>
          </p:nvPr>
        </p:nvSpPr>
        <p:spPr/>
        <p:txBody>
          <a:bodyPr/>
          <a:lstStyle/>
          <a:p>
            <a:fld id="{994358C8-D257-4055-8B3B-47B70EE110DE}" type="datetime4">
              <a:rPr lang="nl-BE" smtClean="0"/>
              <a:t>11 september 2023</a:t>
            </a:fld>
            <a:endParaRPr lang="nl-BE" dirty="0"/>
          </a:p>
        </p:txBody>
      </p:sp>
      <p:sp>
        <p:nvSpPr>
          <p:cNvPr id="5" name="Tekstvak 4">
            <a:extLst>
              <a:ext uri="{FF2B5EF4-FFF2-40B4-BE49-F238E27FC236}">
                <a16:creationId xmlns:a16="http://schemas.microsoft.com/office/drawing/2014/main" id="{8E16F796-60F3-4444-9741-28A532E6693A}"/>
              </a:ext>
            </a:extLst>
          </p:cNvPr>
          <p:cNvSpPr txBox="1"/>
          <p:nvPr/>
        </p:nvSpPr>
        <p:spPr>
          <a:xfrm>
            <a:off x="762719" y="2348880"/>
            <a:ext cx="7782076" cy="3139321"/>
          </a:xfrm>
          <a:prstGeom prst="rect">
            <a:avLst/>
          </a:prstGeom>
          <a:noFill/>
        </p:spPr>
        <p:txBody>
          <a:bodyPr wrap="square" rtlCol="0">
            <a:spAutoFit/>
          </a:bodyPr>
          <a:lstStyle/>
          <a:p>
            <a:r>
              <a:rPr lang="nl-BE" dirty="0">
                <a:solidFill>
                  <a:schemeClr val="bg1"/>
                </a:solidFill>
              </a:rPr>
              <a:t>&gt; De BIS-stage kan pas van start gaan als de </a:t>
            </a:r>
            <a:r>
              <a:rPr lang="nl-BE" b="1" dirty="0">
                <a:solidFill>
                  <a:schemeClr val="bg1"/>
                </a:solidFill>
              </a:rPr>
              <a:t>VDAB</a:t>
            </a:r>
            <a:r>
              <a:rPr lang="nl-BE" dirty="0">
                <a:solidFill>
                  <a:schemeClr val="bg1"/>
                </a:solidFill>
              </a:rPr>
              <a:t> het opleidingsplan goedkeurt. </a:t>
            </a:r>
            <a:br>
              <a:rPr lang="nl-BE" dirty="0">
                <a:solidFill>
                  <a:schemeClr val="bg1"/>
                </a:solidFill>
              </a:rPr>
            </a:br>
            <a:endParaRPr lang="nl-BE" dirty="0">
              <a:solidFill>
                <a:schemeClr val="bg1"/>
              </a:solidFill>
            </a:endParaRPr>
          </a:p>
          <a:p>
            <a:r>
              <a:rPr lang="nl-BE" dirty="0">
                <a:solidFill>
                  <a:schemeClr val="bg1"/>
                </a:solidFill>
              </a:rPr>
              <a:t>&gt; In dat opleidingsplan wordt in kaart gebracht aan welke </a:t>
            </a:r>
            <a:r>
              <a:rPr lang="nl-BE" b="1" dirty="0">
                <a:solidFill>
                  <a:schemeClr val="bg1"/>
                </a:solidFill>
              </a:rPr>
              <a:t>competenties</a:t>
            </a:r>
            <a:r>
              <a:rPr lang="nl-BE" dirty="0">
                <a:solidFill>
                  <a:schemeClr val="bg1"/>
                </a:solidFill>
              </a:rPr>
              <a:t> men </a:t>
            </a:r>
            <a:br>
              <a:rPr lang="nl-BE" dirty="0">
                <a:solidFill>
                  <a:schemeClr val="bg1"/>
                </a:solidFill>
              </a:rPr>
            </a:br>
            <a:r>
              <a:rPr lang="nl-BE" dirty="0">
                <a:solidFill>
                  <a:schemeClr val="bg1"/>
                </a:solidFill>
              </a:rPr>
              <a:t>   tijdens de stage zal werken. </a:t>
            </a:r>
            <a:br>
              <a:rPr lang="nl-BE" dirty="0">
                <a:solidFill>
                  <a:schemeClr val="bg1"/>
                </a:solidFill>
              </a:rPr>
            </a:br>
            <a:endParaRPr lang="nl-BE" dirty="0">
              <a:solidFill>
                <a:schemeClr val="bg1"/>
              </a:solidFill>
            </a:endParaRPr>
          </a:p>
          <a:p>
            <a:r>
              <a:rPr lang="nl-BE" dirty="0">
                <a:solidFill>
                  <a:schemeClr val="bg1"/>
                </a:solidFill>
              </a:rPr>
              <a:t>&gt; Op basis van dat opleidingsplan bepaalt de VDAB de </a:t>
            </a:r>
            <a:r>
              <a:rPr lang="nl-BE" b="1" dirty="0">
                <a:solidFill>
                  <a:schemeClr val="bg1"/>
                </a:solidFill>
              </a:rPr>
              <a:t>duur</a:t>
            </a:r>
            <a:r>
              <a:rPr lang="nl-BE" dirty="0">
                <a:solidFill>
                  <a:schemeClr val="bg1"/>
                </a:solidFill>
              </a:rPr>
              <a:t> van de BIS-stage. </a:t>
            </a:r>
            <a:br>
              <a:rPr lang="nl-BE" dirty="0">
                <a:solidFill>
                  <a:schemeClr val="bg1"/>
                </a:solidFill>
              </a:rPr>
            </a:br>
            <a:br>
              <a:rPr lang="nl-BE" dirty="0">
                <a:solidFill>
                  <a:schemeClr val="bg1"/>
                </a:solidFill>
              </a:rPr>
            </a:br>
            <a:r>
              <a:rPr lang="nl-BE" dirty="0">
                <a:solidFill>
                  <a:schemeClr val="bg1"/>
                </a:solidFill>
              </a:rPr>
              <a:t>&gt; Stad Gent creëerde een eigen </a:t>
            </a:r>
            <a:r>
              <a:rPr lang="nl-BE" b="1" dirty="0">
                <a:solidFill>
                  <a:schemeClr val="bg1"/>
                </a:solidFill>
              </a:rPr>
              <a:t>sjabloon</a:t>
            </a:r>
            <a:r>
              <a:rPr lang="nl-BE" dirty="0">
                <a:solidFill>
                  <a:schemeClr val="bg1"/>
                </a:solidFill>
              </a:rPr>
              <a:t> voor het opmaken van het  </a:t>
            </a:r>
            <a:br>
              <a:rPr lang="nl-BE" dirty="0">
                <a:solidFill>
                  <a:schemeClr val="bg1"/>
                </a:solidFill>
              </a:rPr>
            </a:br>
            <a:r>
              <a:rPr lang="nl-BE" dirty="0">
                <a:solidFill>
                  <a:schemeClr val="bg1"/>
                </a:solidFill>
              </a:rPr>
              <a:t>   opleidingsplan; gelinkt aan het competentiehandboek van onze organisatie. Op </a:t>
            </a:r>
            <a:br>
              <a:rPr lang="nl-BE" dirty="0">
                <a:solidFill>
                  <a:schemeClr val="bg1"/>
                </a:solidFill>
              </a:rPr>
            </a:br>
            <a:r>
              <a:rPr lang="nl-BE" dirty="0">
                <a:solidFill>
                  <a:schemeClr val="bg1"/>
                </a:solidFill>
              </a:rPr>
              <a:t>   die manier worden de competenties die bij (eventuele) latere sollicitaties </a:t>
            </a:r>
            <a:br>
              <a:rPr lang="nl-BE" dirty="0">
                <a:solidFill>
                  <a:schemeClr val="bg1"/>
                </a:solidFill>
              </a:rPr>
            </a:br>
            <a:r>
              <a:rPr lang="nl-BE" dirty="0">
                <a:solidFill>
                  <a:schemeClr val="bg1"/>
                </a:solidFill>
              </a:rPr>
              <a:t>   bevraagd worden, al benoemd en verkend.</a:t>
            </a:r>
          </a:p>
        </p:txBody>
      </p:sp>
    </p:spTree>
    <p:extLst>
      <p:ext uri="{BB962C8B-B14F-4D97-AF65-F5344CB8AC3E}">
        <p14:creationId xmlns:p14="http://schemas.microsoft.com/office/powerpoint/2010/main" val="4152927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EE1535F-7E74-423C-9B55-18962D4E26D7}"/>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F8495B29-DDC1-449D-B5FB-630BEAD3AB5F}"/>
              </a:ext>
            </a:extLst>
          </p:cNvPr>
          <p:cNvSpPr>
            <a:spLocks noGrp="1"/>
          </p:cNvSpPr>
          <p:nvPr>
            <p:ph type="sldNum" sz="quarter" idx="12"/>
          </p:nvPr>
        </p:nvSpPr>
        <p:spPr/>
        <p:txBody>
          <a:bodyPr/>
          <a:lstStyle/>
          <a:p>
            <a:fld id="{E8F12D86-93AC-45BB-B8CA-9542A3CF9355}" type="slidenum">
              <a:rPr lang="nl-BE" smtClean="0"/>
              <a:pPr/>
              <a:t>18</a:t>
            </a:fld>
            <a:endParaRPr lang="nl-BE" dirty="0"/>
          </a:p>
        </p:txBody>
      </p:sp>
      <p:sp>
        <p:nvSpPr>
          <p:cNvPr id="4" name="Titel 3">
            <a:extLst>
              <a:ext uri="{FF2B5EF4-FFF2-40B4-BE49-F238E27FC236}">
                <a16:creationId xmlns:a16="http://schemas.microsoft.com/office/drawing/2014/main" id="{C8C7DBD2-3AF8-4D10-8AF1-16EAAE36D73A}"/>
              </a:ext>
            </a:extLst>
          </p:cNvPr>
          <p:cNvSpPr>
            <a:spLocks noGrp="1"/>
          </p:cNvSpPr>
          <p:nvPr>
            <p:ph type="title"/>
          </p:nvPr>
        </p:nvSpPr>
        <p:spPr/>
        <p:txBody>
          <a:bodyPr/>
          <a:lstStyle/>
          <a:p>
            <a:r>
              <a:rPr lang="nl-BE" sz="3200" dirty="0"/>
              <a:t>10. Opmaken opleidingsplan</a:t>
            </a:r>
          </a:p>
        </p:txBody>
      </p:sp>
      <p:sp>
        <p:nvSpPr>
          <p:cNvPr id="6" name="Tijdelijke aanduiding voor datum 5">
            <a:extLst>
              <a:ext uri="{FF2B5EF4-FFF2-40B4-BE49-F238E27FC236}">
                <a16:creationId xmlns:a16="http://schemas.microsoft.com/office/drawing/2014/main" id="{2D7DB725-D4F2-4461-8D08-0B6E482976C1}"/>
              </a:ext>
            </a:extLst>
          </p:cNvPr>
          <p:cNvSpPr>
            <a:spLocks noGrp="1"/>
          </p:cNvSpPr>
          <p:nvPr>
            <p:ph type="dt" sz="half" idx="2"/>
          </p:nvPr>
        </p:nvSpPr>
        <p:spPr/>
        <p:txBody>
          <a:bodyPr/>
          <a:lstStyle/>
          <a:p>
            <a:fld id="{994358C8-D257-4055-8B3B-47B70EE110DE}" type="datetime4">
              <a:rPr lang="nl-BE" smtClean="0"/>
              <a:t>11 september 2023</a:t>
            </a:fld>
            <a:endParaRPr lang="nl-BE" dirty="0"/>
          </a:p>
        </p:txBody>
      </p:sp>
      <p:pic>
        <p:nvPicPr>
          <p:cNvPr id="10" name="Afbeelding 9">
            <a:extLst>
              <a:ext uri="{FF2B5EF4-FFF2-40B4-BE49-F238E27FC236}">
                <a16:creationId xmlns:a16="http://schemas.microsoft.com/office/drawing/2014/main" id="{685D200C-CEDB-4977-B5CD-A91103878CAB}"/>
              </a:ext>
            </a:extLst>
          </p:cNvPr>
          <p:cNvPicPr>
            <a:picLocks noChangeAspect="1"/>
          </p:cNvPicPr>
          <p:nvPr/>
        </p:nvPicPr>
        <p:blipFill>
          <a:blip r:embed="rId2"/>
          <a:stretch>
            <a:fillRect/>
          </a:stretch>
        </p:blipFill>
        <p:spPr>
          <a:xfrm>
            <a:off x="223942" y="2348880"/>
            <a:ext cx="8647277" cy="2664296"/>
          </a:xfrm>
          <a:prstGeom prst="rect">
            <a:avLst/>
          </a:prstGeom>
        </p:spPr>
      </p:pic>
    </p:spTree>
    <p:extLst>
      <p:ext uri="{BB962C8B-B14F-4D97-AF65-F5344CB8AC3E}">
        <p14:creationId xmlns:p14="http://schemas.microsoft.com/office/powerpoint/2010/main" val="1814615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9C3CC0A-F2F2-4C3A-8DF7-0F9D3C9201A4}"/>
              </a:ext>
            </a:extLst>
          </p:cNvPr>
          <p:cNvSpPr>
            <a:spLocks noGrp="1"/>
          </p:cNvSpPr>
          <p:nvPr>
            <p:ph type="sldNum" sz="quarter" idx="12"/>
          </p:nvPr>
        </p:nvSpPr>
        <p:spPr/>
        <p:txBody>
          <a:bodyPr/>
          <a:lstStyle/>
          <a:p>
            <a:fld id="{E8F12D86-93AC-45BB-B8CA-9542A3CF9355}" type="slidenum">
              <a:rPr lang="nl-BE" smtClean="0">
                <a:solidFill>
                  <a:schemeClr val="accent1">
                    <a:lumMod val="50000"/>
                  </a:schemeClr>
                </a:solidFill>
              </a:rPr>
              <a:pPr/>
              <a:t>19</a:t>
            </a:fld>
            <a:endParaRPr lang="nl-BE" dirty="0">
              <a:solidFill>
                <a:schemeClr val="accent1">
                  <a:lumMod val="50000"/>
                </a:schemeClr>
              </a:solidFill>
            </a:endParaRPr>
          </a:p>
        </p:txBody>
      </p:sp>
      <p:sp>
        <p:nvSpPr>
          <p:cNvPr id="3" name="Tijdelijke aanduiding voor voettekst 2">
            <a:extLst>
              <a:ext uri="{FF2B5EF4-FFF2-40B4-BE49-F238E27FC236}">
                <a16:creationId xmlns:a16="http://schemas.microsoft.com/office/drawing/2014/main" id="{12A16223-24D6-4339-AC48-E925136BA833}"/>
              </a:ext>
            </a:extLst>
          </p:cNvPr>
          <p:cNvSpPr>
            <a:spLocks noGrp="1"/>
          </p:cNvSpPr>
          <p:nvPr>
            <p:ph type="ftr" sz="quarter" idx="11"/>
          </p:nvPr>
        </p:nvSpPr>
        <p:spPr/>
        <p:txBody>
          <a:bodyPr/>
          <a:lstStyle/>
          <a:p>
            <a:r>
              <a:rPr lang="nl-BE" dirty="0">
                <a:solidFill>
                  <a:schemeClr val="accent1">
                    <a:lumMod val="50000"/>
                  </a:schemeClr>
                </a:solidFill>
              </a:rPr>
              <a:t>BIS-project</a:t>
            </a:r>
          </a:p>
        </p:txBody>
      </p:sp>
      <p:sp>
        <p:nvSpPr>
          <p:cNvPr id="7" name="Tijdelijke aanduiding voor datum 6">
            <a:extLst>
              <a:ext uri="{FF2B5EF4-FFF2-40B4-BE49-F238E27FC236}">
                <a16:creationId xmlns:a16="http://schemas.microsoft.com/office/drawing/2014/main" id="{ECA1189E-7037-42E6-A3DC-C6AD37C6D4B4}"/>
              </a:ext>
            </a:extLst>
          </p:cNvPr>
          <p:cNvSpPr>
            <a:spLocks noGrp="1"/>
          </p:cNvSpPr>
          <p:nvPr>
            <p:ph type="dt" sz="half" idx="2"/>
          </p:nvPr>
        </p:nvSpPr>
        <p:spPr/>
        <p:txBody>
          <a:bodyPr/>
          <a:lstStyle/>
          <a:p>
            <a:fld id="{FCBA7486-3E40-4453-9A51-F52488992015}" type="datetime4">
              <a:rPr lang="nl-BE" smtClean="0">
                <a:solidFill>
                  <a:schemeClr val="accent1">
                    <a:lumMod val="50000"/>
                  </a:schemeClr>
                </a:solidFill>
              </a:rPr>
              <a:t>11 september 2023</a:t>
            </a:fld>
            <a:endParaRPr lang="nl-BE" dirty="0">
              <a:solidFill>
                <a:schemeClr val="accent1">
                  <a:lumMod val="50000"/>
                </a:schemeClr>
              </a:solidFill>
            </a:endParaRPr>
          </a:p>
        </p:txBody>
      </p:sp>
      <p:sp>
        <p:nvSpPr>
          <p:cNvPr id="8" name="Titel 7">
            <a:extLst>
              <a:ext uri="{FF2B5EF4-FFF2-40B4-BE49-F238E27FC236}">
                <a16:creationId xmlns:a16="http://schemas.microsoft.com/office/drawing/2014/main" id="{4B900A77-7F3C-434F-9CBE-708D964EA152}"/>
              </a:ext>
            </a:extLst>
          </p:cNvPr>
          <p:cNvSpPr>
            <a:spLocks noGrp="1"/>
          </p:cNvSpPr>
          <p:nvPr>
            <p:ph type="title"/>
          </p:nvPr>
        </p:nvSpPr>
        <p:spPr/>
        <p:txBody>
          <a:bodyPr/>
          <a:lstStyle/>
          <a:p>
            <a:r>
              <a:rPr lang="nl-BE" sz="3700" dirty="0">
                <a:solidFill>
                  <a:schemeClr val="accent1">
                    <a:lumMod val="50000"/>
                  </a:schemeClr>
                </a:solidFill>
              </a:rPr>
              <a:t>De stage start… </a:t>
            </a:r>
          </a:p>
        </p:txBody>
      </p:sp>
    </p:spTree>
    <p:extLst>
      <p:ext uri="{BB962C8B-B14F-4D97-AF65-F5344CB8AC3E}">
        <p14:creationId xmlns:p14="http://schemas.microsoft.com/office/powerpoint/2010/main" val="158600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2DD6B72-D43E-4B47-95C1-A8612CCF3BC9}"/>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904A4A54-F6C4-4F31-9D74-292134FF9FB8}"/>
              </a:ext>
            </a:extLst>
          </p:cNvPr>
          <p:cNvSpPr>
            <a:spLocks noGrp="1"/>
          </p:cNvSpPr>
          <p:nvPr>
            <p:ph type="sldNum" sz="quarter" idx="12"/>
          </p:nvPr>
        </p:nvSpPr>
        <p:spPr/>
        <p:txBody>
          <a:bodyPr/>
          <a:lstStyle/>
          <a:p>
            <a:fld id="{E8F12D86-93AC-45BB-B8CA-9542A3CF9355}" type="slidenum">
              <a:rPr lang="nl-BE" smtClean="0"/>
              <a:t>2</a:t>
            </a:fld>
            <a:endParaRPr lang="nl-BE" dirty="0"/>
          </a:p>
        </p:txBody>
      </p:sp>
      <p:sp>
        <p:nvSpPr>
          <p:cNvPr id="7" name="Tijdelijke aanduiding voor datum 6">
            <a:extLst>
              <a:ext uri="{FF2B5EF4-FFF2-40B4-BE49-F238E27FC236}">
                <a16:creationId xmlns:a16="http://schemas.microsoft.com/office/drawing/2014/main" id="{064CF3BE-05BC-4B1B-AA46-4186EAAA2B63}"/>
              </a:ext>
            </a:extLst>
          </p:cNvPr>
          <p:cNvSpPr>
            <a:spLocks noGrp="1"/>
          </p:cNvSpPr>
          <p:nvPr>
            <p:ph type="dt" sz="half" idx="2"/>
          </p:nvPr>
        </p:nvSpPr>
        <p:spPr/>
        <p:txBody>
          <a:bodyPr/>
          <a:lstStyle/>
          <a:p>
            <a:fld id="{CBB315FB-320E-4A82-9A42-521D345E4B53}" type="datetime4">
              <a:rPr lang="nl-BE" smtClean="0"/>
              <a:t>11 september 2023</a:t>
            </a:fld>
            <a:endParaRPr lang="nl-BE" dirty="0"/>
          </a:p>
        </p:txBody>
      </p:sp>
    </p:spTree>
    <p:extLst>
      <p:ext uri="{BB962C8B-B14F-4D97-AF65-F5344CB8AC3E}">
        <p14:creationId xmlns:p14="http://schemas.microsoft.com/office/powerpoint/2010/main" val="3580307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20</a:t>
            </a:fld>
            <a:endParaRPr lang="nl-BE" dirty="0"/>
          </a:p>
        </p:txBody>
      </p:sp>
      <p:sp>
        <p:nvSpPr>
          <p:cNvPr id="4" name="Titel 3"/>
          <p:cNvSpPr>
            <a:spLocks noGrp="1"/>
          </p:cNvSpPr>
          <p:nvPr>
            <p:ph type="title"/>
          </p:nvPr>
        </p:nvSpPr>
        <p:spPr/>
        <p:txBody>
          <a:bodyPr/>
          <a:lstStyle/>
          <a:p>
            <a:r>
              <a:rPr lang="nl-BE" dirty="0"/>
              <a:t>Engagement stageplaats</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sp>
        <p:nvSpPr>
          <p:cNvPr id="5" name="Tekstvak 4">
            <a:extLst>
              <a:ext uri="{FF2B5EF4-FFF2-40B4-BE49-F238E27FC236}">
                <a16:creationId xmlns:a16="http://schemas.microsoft.com/office/drawing/2014/main" id="{E2463B4F-270D-4196-8D42-F8B132D088EB}"/>
              </a:ext>
            </a:extLst>
          </p:cNvPr>
          <p:cNvSpPr txBox="1"/>
          <p:nvPr/>
        </p:nvSpPr>
        <p:spPr>
          <a:xfrm>
            <a:off x="971600" y="2420888"/>
            <a:ext cx="6984776" cy="3693319"/>
          </a:xfrm>
          <a:prstGeom prst="rect">
            <a:avLst/>
          </a:prstGeom>
          <a:noFill/>
        </p:spPr>
        <p:txBody>
          <a:bodyPr wrap="square" rtlCol="0">
            <a:spAutoFit/>
          </a:bodyPr>
          <a:lstStyle/>
          <a:p>
            <a:r>
              <a:rPr lang="nl-BE" dirty="0">
                <a:solidFill>
                  <a:schemeClr val="accent1">
                    <a:lumMod val="50000"/>
                  </a:schemeClr>
                </a:solidFill>
              </a:rPr>
              <a:t>&gt; Opmaken </a:t>
            </a:r>
            <a:r>
              <a:rPr lang="nl-BE" b="1" dirty="0">
                <a:solidFill>
                  <a:schemeClr val="accent1">
                    <a:lumMod val="50000"/>
                  </a:schemeClr>
                </a:solidFill>
              </a:rPr>
              <a:t>opleidingsplan</a:t>
            </a:r>
            <a:r>
              <a:rPr lang="nl-BE" dirty="0">
                <a:solidFill>
                  <a:schemeClr val="accent1">
                    <a:lumMod val="50000"/>
                  </a:schemeClr>
                </a:solidFill>
              </a:rPr>
              <a:t> in samenspraak met de toekomstige BIS-</a:t>
            </a:r>
            <a:br>
              <a:rPr lang="nl-BE" dirty="0">
                <a:solidFill>
                  <a:schemeClr val="accent1">
                    <a:lumMod val="50000"/>
                  </a:schemeClr>
                </a:solidFill>
              </a:rPr>
            </a:br>
            <a:r>
              <a:rPr lang="nl-BE" dirty="0">
                <a:solidFill>
                  <a:schemeClr val="accent1">
                    <a:lumMod val="50000"/>
                  </a:schemeClr>
                </a:solidFill>
              </a:rPr>
              <a:t>   medewerker.</a:t>
            </a:r>
          </a:p>
          <a:p>
            <a:endParaRPr lang="nl-BE" dirty="0">
              <a:solidFill>
                <a:schemeClr val="accent1">
                  <a:lumMod val="50000"/>
                </a:schemeClr>
              </a:solidFill>
            </a:endParaRPr>
          </a:p>
          <a:p>
            <a:r>
              <a:rPr lang="nl-BE" dirty="0">
                <a:solidFill>
                  <a:schemeClr val="accent1">
                    <a:lumMod val="50000"/>
                  </a:schemeClr>
                </a:solidFill>
              </a:rPr>
              <a:t>&gt; </a:t>
            </a:r>
            <a:r>
              <a:rPr lang="nl-BE" b="0" i="0" dirty="0">
                <a:solidFill>
                  <a:schemeClr val="accent1">
                    <a:lumMod val="50000"/>
                  </a:schemeClr>
                </a:solidFill>
                <a:effectLst/>
                <a:latin typeface="-apple-system"/>
              </a:rPr>
              <a:t>Een </a:t>
            </a:r>
            <a:r>
              <a:rPr lang="nl-BE" b="1" i="0" dirty="0">
                <a:solidFill>
                  <a:schemeClr val="accent1">
                    <a:lumMod val="50000"/>
                  </a:schemeClr>
                </a:solidFill>
                <a:effectLst/>
                <a:latin typeface="-apple-system"/>
              </a:rPr>
              <a:t>stagebegeleider</a:t>
            </a:r>
            <a:r>
              <a:rPr lang="nl-BE" b="0" i="0" dirty="0">
                <a:solidFill>
                  <a:schemeClr val="accent1">
                    <a:lumMod val="50000"/>
                  </a:schemeClr>
                </a:solidFill>
                <a:effectLst/>
                <a:latin typeface="-apple-system"/>
              </a:rPr>
              <a:t> volgt op de dienst de BIS-medewerker inhoudelijk </a:t>
            </a:r>
            <a:br>
              <a:rPr lang="nl-BE" b="0" i="0" dirty="0">
                <a:solidFill>
                  <a:schemeClr val="accent1">
                    <a:lumMod val="50000"/>
                  </a:schemeClr>
                </a:solidFill>
                <a:effectLst/>
                <a:latin typeface="-apple-system"/>
              </a:rPr>
            </a:br>
            <a:r>
              <a:rPr lang="nl-BE" b="0" i="0" dirty="0">
                <a:solidFill>
                  <a:schemeClr val="accent1">
                    <a:lumMod val="50000"/>
                  </a:schemeClr>
                </a:solidFill>
                <a:effectLst/>
                <a:latin typeface="-apple-system"/>
              </a:rPr>
              <a:t>   op aan de hand van het opgemaakte opleidingsplan.</a:t>
            </a:r>
            <a:br>
              <a:rPr lang="nl-BE" b="0" i="0" dirty="0">
                <a:solidFill>
                  <a:schemeClr val="accent1">
                    <a:lumMod val="50000"/>
                  </a:schemeClr>
                </a:solidFill>
                <a:effectLst/>
                <a:latin typeface="-apple-system"/>
              </a:rPr>
            </a:br>
            <a:br>
              <a:rPr lang="nl-BE" b="0" i="0" dirty="0">
                <a:solidFill>
                  <a:schemeClr val="accent1">
                    <a:lumMod val="50000"/>
                  </a:schemeClr>
                </a:solidFill>
                <a:effectLst/>
                <a:latin typeface="-apple-system"/>
              </a:rPr>
            </a:br>
            <a:r>
              <a:rPr lang="nl-BE" b="0" i="0" dirty="0">
                <a:solidFill>
                  <a:schemeClr val="accent1">
                    <a:lumMod val="50000"/>
                  </a:schemeClr>
                </a:solidFill>
                <a:effectLst/>
                <a:latin typeface="-apple-system"/>
              </a:rPr>
              <a:t>&gt;  Een </a:t>
            </a:r>
            <a:r>
              <a:rPr lang="nl-BE" b="1" i="0" dirty="0">
                <a:solidFill>
                  <a:schemeClr val="accent1">
                    <a:lumMod val="50000"/>
                  </a:schemeClr>
                </a:solidFill>
                <a:effectLst/>
                <a:latin typeface="-apple-system"/>
              </a:rPr>
              <a:t>buddy </a:t>
            </a:r>
            <a:r>
              <a:rPr lang="nl-BE" i="0" dirty="0">
                <a:solidFill>
                  <a:schemeClr val="accent1">
                    <a:lumMod val="50000"/>
                  </a:schemeClr>
                </a:solidFill>
                <a:effectLst/>
                <a:latin typeface="-apple-system"/>
              </a:rPr>
              <a:t>op de dienst </a:t>
            </a:r>
            <a:r>
              <a:rPr lang="nl-BE" b="0" i="0" dirty="0">
                <a:solidFill>
                  <a:schemeClr val="accent1">
                    <a:lumMod val="50000"/>
                  </a:schemeClr>
                </a:solidFill>
                <a:effectLst/>
                <a:latin typeface="-apple-system"/>
              </a:rPr>
              <a:t>is enerzijds back-up persoon om vragen aan te </a:t>
            </a:r>
            <a:br>
              <a:rPr lang="nl-BE" b="0" i="0" dirty="0">
                <a:solidFill>
                  <a:schemeClr val="accent1">
                    <a:lumMod val="50000"/>
                  </a:schemeClr>
                </a:solidFill>
                <a:effectLst/>
                <a:latin typeface="-apple-system"/>
              </a:rPr>
            </a:br>
            <a:r>
              <a:rPr lang="nl-BE" b="0" i="0" dirty="0">
                <a:solidFill>
                  <a:schemeClr val="accent1">
                    <a:lumMod val="50000"/>
                  </a:schemeClr>
                </a:solidFill>
                <a:effectLst/>
                <a:latin typeface="-apple-system"/>
              </a:rPr>
              <a:t>    stellen als de stagebegeleider zelf niet beschikbaar is; anderzijds helpt </a:t>
            </a:r>
            <a:br>
              <a:rPr lang="nl-BE" b="0" i="0" dirty="0">
                <a:solidFill>
                  <a:schemeClr val="accent1">
                    <a:lumMod val="50000"/>
                  </a:schemeClr>
                </a:solidFill>
                <a:effectLst/>
                <a:latin typeface="-apple-system"/>
              </a:rPr>
            </a:br>
            <a:r>
              <a:rPr lang="nl-BE" b="0" i="0" dirty="0">
                <a:solidFill>
                  <a:schemeClr val="accent1">
                    <a:lumMod val="50000"/>
                  </a:schemeClr>
                </a:solidFill>
                <a:effectLst/>
                <a:latin typeface="-apple-system"/>
              </a:rPr>
              <a:t>    de buddy mee aan de snelle integratie van de BIS-medewerker in het   </a:t>
            </a:r>
            <a:br>
              <a:rPr lang="nl-BE" b="0" i="0" dirty="0">
                <a:solidFill>
                  <a:schemeClr val="accent1">
                    <a:lumMod val="50000"/>
                  </a:schemeClr>
                </a:solidFill>
                <a:effectLst/>
                <a:latin typeface="-apple-system"/>
              </a:rPr>
            </a:br>
            <a:r>
              <a:rPr lang="nl-BE" b="0" i="0" dirty="0">
                <a:solidFill>
                  <a:schemeClr val="accent1">
                    <a:lumMod val="50000"/>
                  </a:schemeClr>
                </a:solidFill>
                <a:effectLst/>
                <a:latin typeface="-apple-system"/>
              </a:rPr>
              <a:t>    team.</a:t>
            </a:r>
            <a:br>
              <a:rPr lang="nl-BE" b="0" i="0" dirty="0">
                <a:solidFill>
                  <a:schemeClr val="accent1">
                    <a:lumMod val="50000"/>
                  </a:schemeClr>
                </a:solidFill>
                <a:effectLst/>
                <a:latin typeface="-apple-system"/>
              </a:rPr>
            </a:br>
            <a:r>
              <a:rPr lang="nl-BE" b="0" i="0" dirty="0">
                <a:solidFill>
                  <a:schemeClr val="accent1">
                    <a:lumMod val="50000"/>
                  </a:schemeClr>
                </a:solidFill>
                <a:effectLst/>
                <a:latin typeface="-apple-system"/>
              </a:rPr>
              <a:t>    Dit vraagt niet zoveel tijd/energie, maar is wel van cruciaal belang voor </a:t>
            </a:r>
            <a:br>
              <a:rPr lang="nl-BE" b="0" i="0" dirty="0">
                <a:solidFill>
                  <a:schemeClr val="accent1">
                    <a:lumMod val="50000"/>
                  </a:schemeClr>
                </a:solidFill>
                <a:effectLst/>
                <a:latin typeface="-apple-system"/>
              </a:rPr>
            </a:br>
            <a:r>
              <a:rPr lang="nl-BE" b="0" i="0" dirty="0">
                <a:solidFill>
                  <a:schemeClr val="accent1">
                    <a:lumMod val="50000"/>
                  </a:schemeClr>
                </a:solidFill>
                <a:effectLst/>
                <a:latin typeface="-apple-system"/>
              </a:rPr>
              <a:t>    het welzijn en de snelle integratie in het team van de BIS-medewerker. </a:t>
            </a:r>
          </a:p>
          <a:p>
            <a:endParaRPr lang="nl-BE" dirty="0"/>
          </a:p>
        </p:txBody>
      </p:sp>
    </p:spTree>
    <p:extLst>
      <p:ext uri="{BB962C8B-B14F-4D97-AF65-F5344CB8AC3E}">
        <p14:creationId xmlns:p14="http://schemas.microsoft.com/office/powerpoint/2010/main" val="2111424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21</a:t>
            </a:fld>
            <a:endParaRPr lang="nl-BE" dirty="0"/>
          </a:p>
        </p:txBody>
      </p:sp>
      <p:sp>
        <p:nvSpPr>
          <p:cNvPr id="4" name="Titel 3"/>
          <p:cNvSpPr>
            <a:spLocks noGrp="1"/>
          </p:cNvSpPr>
          <p:nvPr>
            <p:ph type="title"/>
          </p:nvPr>
        </p:nvSpPr>
        <p:spPr/>
        <p:txBody>
          <a:bodyPr/>
          <a:lstStyle/>
          <a:p>
            <a:r>
              <a:rPr lang="nl-BE" dirty="0"/>
              <a:t>Engagement HR</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sp>
        <p:nvSpPr>
          <p:cNvPr id="5" name="Tekstvak 4">
            <a:extLst>
              <a:ext uri="{FF2B5EF4-FFF2-40B4-BE49-F238E27FC236}">
                <a16:creationId xmlns:a16="http://schemas.microsoft.com/office/drawing/2014/main" id="{E2463B4F-270D-4196-8D42-F8B132D088EB}"/>
              </a:ext>
            </a:extLst>
          </p:cNvPr>
          <p:cNvSpPr txBox="1"/>
          <p:nvPr/>
        </p:nvSpPr>
        <p:spPr>
          <a:xfrm>
            <a:off x="971599" y="2420888"/>
            <a:ext cx="7194107" cy="3693319"/>
          </a:xfrm>
          <a:prstGeom prst="rect">
            <a:avLst/>
          </a:prstGeom>
          <a:noFill/>
        </p:spPr>
        <p:txBody>
          <a:bodyPr wrap="square" rtlCol="0">
            <a:spAutoFit/>
          </a:bodyPr>
          <a:lstStyle/>
          <a:p>
            <a:r>
              <a:rPr lang="nl-BE" dirty="0">
                <a:solidFill>
                  <a:schemeClr val="accent1">
                    <a:lumMod val="50000"/>
                  </a:schemeClr>
                </a:solidFill>
              </a:rPr>
              <a:t>&gt; </a:t>
            </a:r>
            <a:r>
              <a:rPr lang="nl-BE" b="1" dirty="0">
                <a:solidFill>
                  <a:schemeClr val="accent1">
                    <a:lumMod val="50000"/>
                  </a:schemeClr>
                </a:solidFill>
              </a:rPr>
              <a:t>Promo</a:t>
            </a:r>
          </a:p>
          <a:p>
            <a:br>
              <a:rPr lang="nl-BE" dirty="0">
                <a:solidFill>
                  <a:schemeClr val="accent1">
                    <a:lumMod val="50000"/>
                  </a:schemeClr>
                </a:solidFill>
              </a:rPr>
            </a:br>
            <a:r>
              <a:rPr lang="nl-BE" dirty="0">
                <a:solidFill>
                  <a:schemeClr val="accent1">
                    <a:lumMod val="50000"/>
                  </a:schemeClr>
                </a:solidFill>
              </a:rPr>
              <a:t>&gt; Uitvoeren van het </a:t>
            </a:r>
            <a:r>
              <a:rPr lang="nl-BE" b="1" dirty="0">
                <a:solidFill>
                  <a:schemeClr val="accent1">
                    <a:lumMod val="50000"/>
                  </a:schemeClr>
                </a:solidFill>
              </a:rPr>
              <a:t>selectieproces</a:t>
            </a:r>
            <a:br>
              <a:rPr lang="nl-BE" dirty="0">
                <a:solidFill>
                  <a:schemeClr val="accent1">
                    <a:lumMod val="50000"/>
                  </a:schemeClr>
                </a:solidFill>
              </a:rPr>
            </a:br>
            <a:endParaRPr lang="nl-BE" dirty="0">
              <a:solidFill>
                <a:schemeClr val="accent1">
                  <a:lumMod val="50000"/>
                </a:schemeClr>
              </a:solidFill>
            </a:endParaRPr>
          </a:p>
          <a:p>
            <a:r>
              <a:rPr lang="nl-BE" dirty="0">
                <a:solidFill>
                  <a:schemeClr val="accent1">
                    <a:lumMod val="50000"/>
                  </a:schemeClr>
                </a:solidFill>
              </a:rPr>
              <a:t>&gt; </a:t>
            </a:r>
            <a:r>
              <a:rPr lang="nl-BE" b="1" dirty="0">
                <a:solidFill>
                  <a:schemeClr val="accent1">
                    <a:lumMod val="50000"/>
                  </a:schemeClr>
                </a:solidFill>
              </a:rPr>
              <a:t>Administratieve</a:t>
            </a:r>
            <a:r>
              <a:rPr lang="nl-BE" dirty="0">
                <a:solidFill>
                  <a:schemeClr val="accent1">
                    <a:lumMod val="50000"/>
                  </a:schemeClr>
                </a:solidFill>
              </a:rPr>
              <a:t> ondersteuning tijdens gans het proces.</a:t>
            </a:r>
          </a:p>
          <a:p>
            <a:endParaRPr lang="nl-BE" dirty="0">
              <a:solidFill>
                <a:schemeClr val="accent1">
                  <a:lumMod val="50000"/>
                </a:schemeClr>
              </a:solidFill>
            </a:endParaRPr>
          </a:p>
          <a:p>
            <a:r>
              <a:rPr lang="nl-BE" dirty="0">
                <a:solidFill>
                  <a:schemeClr val="accent1">
                    <a:lumMod val="50000"/>
                  </a:schemeClr>
                </a:solidFill>
              </a:rPr>
              <a:t>&gt; De diversiteitsmedewerker is </a:t>
            </a:r>
            <a:r>
              <a:rPr lang="nl-BE" b="1" dirty="0">
                <a:solidFill>
                  <a:schemeClr val="accent1">
                    <a:lumMod val="50000"/>
                  </a:schemeClr>
                </a:solidFill>
              </a:rPr>
              <a:t>aanspreekpunt</a:t>
            </a:r>
            <a:r>
              <a:rPr lang="nl-BE" dirty="0">
                <a:solidFill>
                  <a:schemeClr val="accent1">
                    <a:lumMod val="50000"/>
                  </a:schemeClr>
                </a:solidFill>
              </a:rPr>
              <a:t> voor alle ‘partijen’ (BIS-</a:t>
            </a:r>
            <a:br>
              <a:rPr lang="nl-BE" dirty="0">
                <a:solidFill>
                  <a:schemeClr val="accent1">
                    <a:lumMod val="50000"/>
                  </a:schemeClr>
                </a:solidFill>
              </a:rPr>
            </a:br>
            <a:r>
              <a:rPr lang="nl-BE" dirty="0">
                <a:solidFill>
                  <a:schemeClr val="accent1">
                    <a:lumMod val="50000"/>
                  </a:schemeClr>
                </a:solidFill>
              </a:rPr>
              <a:t>   medewerker, stagebegeleider, buddy) bij vragen, problemen of </a:t>
            </a:r>
            <a:br>
              <a:rPr lang="nl-BE" dirty="0">
                <a:solidFill>
                  <a:schemeClr val="accent1">
                    <a:lumMod val="50000"/>
                  </a:schemeClr>
                </a:solidFill>
              </a:rPr>
            </a:br>
            <a:r>
              <a:rPr lang="nl-BE" dirty="0">
                <a:solidFill>
                  <a:schemeClr val="accent1">
                    <a:lumMod val="50000"/>
                  </a:schemeClr>
                </a:solidFill>
              </a:rPr>
              <a:t>   opmerkingen.</a:t>
            </a:r>
          </a:p>
          <a:p>
            <a:endParaRPr lang="nl-BE" dirty="0">
              <a:solidFill>
                <a:schemeClr val="accent1">
                  <a:lumMod val="50000"/>
                </a:schemeClr>
              </a:solidFill>
            </a:endParaRPr>
          </a:p>
          <a:p>
            <a:r>
              <a:rPr lang="nl-BE" dirty="0">
                <a:solidFill>
                  <a:schemeClr val="accent1">
                    <a:lumMod val="50000"/>
                  </a:schemeClr>
                </a:solidFill>
              </a:rPr>
              <a:t>&gt; De diversiteitsmedewerker houdt de vinger aan de pols en ondersteunt </a:t>
            </a:r>
            <a:br>
              <a:rPr lang="nl-BE" dirty="0">
                <a:solidFill>
                  <a:schemeClr val="accent1">
                    <a:lumMod val="50000"/>
                  </a:schemeClr>
                </a:solidFill>
              </a:rPr>
            </a:br>
            <a:r>
              <a:rPr lang="nl-BE" dirty="0">
                <a:solidFill>
                  <a:schemeClr val="accent1">
                    <a:lumMod val="50000"/>
                  </a:schemeClr>
                </a:solidFill>
              </a:rPr>
              <a:t>   ook in de vorm van </a:t>
            </a:r>
            <a:r>
              <a:rPr lang="nl-BE" b="1" dirty="0">
                <a:solidFill>
                  <a:schemeClr val="accent1">
                    <a:lumMod val="50000"/>
                  </a:schemeClr>
                </a:solidFill>
              </a:rPr>
              <a:t>opvolggesprekken</a:t>
            </a:r>
            <a:r>
              <a:rPr lang="nl-BE" dirty="0">
                <a:solidFill>
                  <a:schemeClr val="accent1">
                    <a:lumMod val="50000"/>
                  </a:schemeClr>
                </a:solidFill>
              </a:rPr>
              <a:t> met stagebegeleider en BIS-</a:t>
            </a:r>
            <a:br>
              <a:rPr lang="nl-BE" dirty="0">
                <a:solidFill>
                  <a:schemeClr val="accent1">
                    <a:lumMod val="50000"/>
                  </a:schemeClr>
                </a:solidFill>
              </a:rPr>
            </a:br>
            <a:r>
              <a:rPr lang="nl-BE" dirty="0">
                <a:solidFill>
                  <a:schemeClr val="accent1">
                    <a:lumMod val="50000"/>
                  </a:schemeClr>
                </a:solidFill>
              </a:rPr>
              <a:t>   medewerker (± 1 keer per 6 weken). </a:t>
            </a:r>
          </a:p>
        </p:txBody>
      </p:sp>
    </p:spTree>
    <p:extLst>
      <p:ext uri="{BB962C8B-B14F-4D97-AF65-F5344CB8AC3E}">
        <p14:creationId xmlns:p14="http://schemas.microsoft.com/office/powerpoint/2010/main" val="1555673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22</a:t>
            </a:fld>
            <a:endParaRPr lang="nl-BE" dirty="0"/>
          </a:p>
        </p:txBody>
      </p:sp>
      <p:sp>
        <p:nvSpPr>
          <p:cNvPr id="4" name="Titel 3"/>
          <p:cNvSpPr>
            <a:spLocks noGrp="1"/>
          </p:cNvSpPr>
          <p:nvPr>
            <p:ph type="title"/>
          </p:nvPr>
        </p:nvSpPr>
        <p:spPr/>
        <p:txBody>
          <a:bodyPr/>
          <a:lstStyle/>
          <a:p>
            <a:r>
              <a:rPr lang="nl-BE" dirty="0"/>
              <a:t>Engagement HR</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sp>
        <p:nvSpPr>
          <p:cNvPr id="5" name="Tekstvak 4">
            <a:extLst>
              <a:ext uri="{FF2B5EF4-FFF2-40B4-BE49-F238E27FC236}">
                <a16:creationId xmlns:a16="http://schemas.microsoft.com/office/drawing/2014/main" id="{E2463B4F-270D-4196-8D42-F8B132D088EB}"/>
              </a:ext>
            </a:extLst>
          </p:cNvPr>
          <p:cNvSpPr txBox="1"/>
          <p:nvPr/>
        </p:nvSpPr>
        <p:spPr>
          <a:xfrm>
            <a:off x="971599" y="2420888"/>
            <a:ext cx="7194107" cy="3693319"/>
          </a:xfrm>
          <a:prstGeom prst="rect">
            <a:avLst/>
          </a:prstGeom>
          <a:noFill/>
        </p:spPr>
        <p:txBody>
          <a:bodyPr wrap="square" rtlCol="0">
            <a:spAutoFit/>
          </a:bodyPr>
          <a:lstStyle/>
          <a:p>
            <a:r>
              <a:rPr lang="nl-BE" dirty="0">
                <a:solidFill>
                  <a:schemeClr val="accent1">
                    <a:lumMod val="50000"/>
                  </a:schemeClr>
                </a:solidFill>
              </a:rPr>
              <a:t>&gt; </a:t>
            </a:r>
            <a:r>
              <a:rPr lang="nl-BE" b="1" dirty="0" err="1">
                <a:solidFill>
                  <a:schemeClr val="accent1">
                    <a:lumMod val="50000"/>
                  </a:schemeClr>
                </a:solidFill>
              </a:rPr>
              <a:t>Taalcoaching</a:t>
            </a:r>
            <a:r>
              <a:rPr lang="nl-BE" b="1" dirty="0">
                <a:solidFill>
                  <a:schemeClr val="accent1">
                    <a:lumMod val="50000"/>
                  </a:schemeClr>
                </a:solidFill>
              </a:rPr>
              <a:t> </a:t>
            </a:r>
            <a:r>
              <a:rPr lang="nl-BE" dirty="0">
                <a:solidFill>
                  <a:schemeClr val="accent1">
                    <a:lumMod val="50000"/>
                  </a:schemeClr>
                </a:solidFill>
              </a:rPr>
              <a:t>en</a:t>
            </a:r>
            <a:r>
              <a:rPr lang="nl-BE" b="1" dirty="0">
                <a:solidFill>
                  <a:schemeClr val="accent1">
                    <a:lumMod val="50000"/>
                  </a:schemeClr>
                </a:solidFill>
              </a:rPr>
              <a:t> taallessen </a:t>
            </a:r>
            <a:r>
              <a:rPr lang="nl-BE" dirty="0">
                <a:solidFill>
                  <a:schemeClr val="accent1">
                    <a:lumMod val="50000"/>
                  </a:schemeClr>
                </a:solidFill>
              </a:rPr>
              <a:t>(niet enkel voor BIS-medewerkers)</a:t>
            </a:r>
          </a:p>
          <a:p>
            <a:endParaRPr lang="nl-BE" dirty="0">
              <a:solidFill>
                <a:schemeClr val="accent1">
                  <a:lumMod val="50000"/>
                </a:schemeClr>
              </a:solidFill>
            </a:endParaRPr>
          </a:p>
          <a:p>
            <a:r>
              <a:rPr lang="nl-BE" dirty="0">
                <a:solidFill>
                  <a:schemeClr val="accent1">
                    <a:lumMod val="50000"/>
                  </a:schemeClr>
                </a:solidFill>
              </a:rPr>
              <a:t>&gt; Organiseren van </a:t>
            </a:r>
            <a:r>
              <a:rPr lang="nl-BE" b="1" dirty="0">
                <a:solidFill>
                  <a:schemeClr val="accent1">
                    <a:lumMod val="50000"/>
                  </a:schemeClr>
                </a:solidFill>
              </a:rPr>
              <a:t>sessies</a:t>
            </a:r>
            <a:r>
              <a:rPr lang="nl-BE" dirty="0">
                <a:solidFill>
                  <a:schemeClr val="accent1">
                    <a:lumMod val="50000"/>
                  </a:schemeClr>
                </a:solidFill>
              </a:rPr>
              <a:t> voor alle partijen: bv. uitwisseling tussen </a:t>
            </a:r>
            <a:br>
              <a:rPr lang="nl-BE" dirty="0">
                <a:solidFill>
                  <a:schemeClr val="accent1">
                    <a:lumMod val="50000"/>
                  </a:schemeClr>
                </a:solidFill>
              </a:rPr>
            </a:br>
            <a:r>
              <a:rPr lang="nl-BE" dirty="0">
                <a:solidFill>
                  <a:schemeClr val="accent1">
                    <a:lumMod val="50000"/>
                  </a:schemeClr>
                </a:solidFill>
              </a:rPr>
              <a:t>   stagebegeleiders, sollicitatietraining voor BIS-medewerkers, infosessie </a:t>
            </a:r>
            <a:br>
              <a:rPr lang="nl-BE" dirty="0">
                <a:solidFill>
                  <a:schemeClr val="accent1">
                    <a:lumMod val="50000"/>
                  </a:schemeClr>
                </a:solidFill>
              </a:rPr>
            </a:br>
            <a:r>
              <a:rPr lang="nl-BE" dirty="0">
                <a:solidFill>
                  <a:schemeClr val="accent1">
                    <a:lumMod val="50000"/>
                  </a:schemeClr>
                </a:solidFill>
              </a:rPr>
              <a:t>   over communiceren met anderstaligen voor de stagebegeleiders en </a:t>
            </a:r>
            <a:br>
              <a:rPr lang="nl-BE" dirty="0">
                <a:solidFill>
                  <a:schemeClr val="accent1">
                    <a:lumMod val="50000"/>
                  </a:schemeClr>
                </a:solidFill>
              </a:rPr>
            </a:br>
            <a:r>
              <a:rPr lang="nl-BE" dirty="0">
                <a:solidFill>
                  <a:schemeClr val="accent1">
                    <a:lumMod val="50000"/>
                  </a:schemeClr>
                </a:solidFill>
              </a:rPr>
              <a:t>   buddy’s, … </a:t>
            </a:r>
          </a:p>
          <a:p>
            <a:br>
              <a:rPr lang="nl-BE" dirty="0">
                <a:solidFill>
                  <a:schemeClr val="accent1">
                    <a:lumMod val="50000"/>
                  </a:schemeClr>
                </a:solidFill>
              </a:rPr>
            </a:br>
            <a:r>
              <a:rPr lang="nl-BE" dirty="0">
                <a:solidFill>
                  <a:schemeClr val="accent1">
                    <a:lumMod val="50000"/>
                  </a:schemeClr>
                </a:solidFill>
              </a:rPr>
              <a:t>&gt; Initiëren en onderhouden van een </a:t>
            </a:r>
            <a:r>
              <a:rPr lang="nl-BE" b="1" dirty="0">
                <a:solidFill>
                  <a:schemeClr val="accent1">
                    <a:lumMod val="50000"/>
                  </a:schemeClr>
                </a:solidFill>
              </a:rPr>
              <a:t>BIS-community</a:t>
            </a:r>
            <a:r>
              <a:rPr lang="nl-BE" dirty="0">
                <a:solidFill>
                  <a:schemeClr val="accent1">
                    <a:lumMod val="50000"/>
                  </a:schemeClr>
                </a:solidFill>
              </a:rPr>
              <a:t>: elkaar versterken en </a:t>
            </a:r>
            <a:br>
              <a:rPr lang="nl-BE" dirty="0">
                <a:solidFill>
                  <a:schemeClr val="accent1">
                    <a:lumMod val="50000"/>
                  </a:schemeClr>
                </a:solidFill>
              </a:rPr>
            </a:br>
            <a:r>
              <a:rPr lang="nl-BE" dirty="0">
                <a:solidFill>
                  <a:schemeClr val="accent1">
                    <a:lumMod val="50000"/>
                  </a:schemeClr>
                </a:solidFill>
              </a:rPr>
              <a:t>   netwerk uitbreiden.</a:t>
            </a:r>
          </a:p>
          <a:p>
            <a:endParaRPr lang="nl-BE" b="1" dirty="0">
              <a:solidFill>
                <a:schemeClr val="accent1">
                  <a:lumMod val="50000"/>
                </a:schemeClr>
              </a:solidFill>
            </a:endParaRPr>
          </a:p>
          <a:p>
            <a:r>
              <a:rPr lang="nl-BE" dirty="0">
                <a:solidFill>
                  <a:schemeClr val="accent1">
                    <a:lumMod val="50000"/>
                  </a:schemeClr>
                </a:solidFill>
              </a:rPr>
              <a:t>&gt; </a:t>
            </a:r>
            <a:r>
              <a:rPr lang="nl-BE" b="1" dirty="0">
                <a:solidFill>
                  <a:schemeClr val="accent1">
                    <a:lumMod val="50000"/>
                  </a:schemeClr>
                </a:solidFill>
              </a:rPr>
              <a:t>Evalueren</a:t>
            </a:r>
            <a:r>
              <a:rPr lang="nl-BE" dirty="0">
                <a:solidFill>
                  <a:schemeClr val="accent1">
                    <a:lumMod val="50000"/>
                  </a:schemeClr>
                </a:solidFill>
              </a:rPr>
              <a:t> en </a:t>
            </a:r>
            <a:r>
              <a:rPr lang="nl-BE" b="1" dirty="0">
                <a:solidFill>
                  <a:schemeClr val="accent1">
                    <a:lumMod val="50000"/>
                  </a:schemeClr>
                </a:solidFill>
              </a:rPr>
              <a:t>bijsturen</a:t>
            </a:r>
            <a:r>
              <a:rPr lang="nl-BE" dirty="0">
                <a:solidFill>
                  <a:schemeClr val="accent1">
                    <a:lumMod val="50000"/>
                  </a:schemeClr>
                </a:solidFill>
              </a:rPr>
              <a:t> van het project.</a:t>
            </a:r>
          </a:p>
          <a:p>
            <a:endParaRPr lang="nl-BE" dirty="0">
              <a:solidFill>
                <a:schemeClr val="accent1">
                  <a:lumMod val="50000"/>
                </a:schemeClr>
              </a:solidFill>
            </a:endParaRPr>
          </a:p>
          <a:p>
            <a:r>
              <a:rPr lang="nl-BE" dirty="0">
                <a:solidFill>
                  <a:schemeClr val="accent1">
                    <a:lumMod val="50000"/>
                  </a:schemeClr>
                </a:solidFill>
              </a:rPr>
              <a:t>&gt; Registreren van </a:t>
            </a:r>
            <a:r>
              <a:rPr lang="nl-BE" b="1" dirty="0">
                <a:solidFill>
                  <a:schemeClr val="accent1">
                    <a:lumMod val="50000"/>
                  </a:schemeClr>
                </a:solidFill>
              </a:rPr>
              <a:t>cijfers</a:t>
            </a:r>
            <a:r>
              <a:rPr lang="nl-BE" dirty="0">
                <a:solidFill>
                  <a:schemeClr val="accent1">
                    <a:lumMod val="50000"/>
                  </a:schemeClr>
                </a:solidFill>
              </a:rPr>
              <a:t>. </a:t>
            </a:r>
          </a:p>
        </p:txBody>
      </p:sp>
    </p:spTree>
    <p:extLst>
      <p:ext uri="{BB962C8B-B14F-4D97-AF65-F5344CB8AC3E}">
        <p14:creationId xmlns:p14="http://schemas.microsoft.com/office/powerpoint/2010/main" val="530234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EE1535F-7E74-423C-9B55-18962D4E26D7}"/>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F8495B29-DDC1-449D-B5FB-630BEAD3AB5F}"/>
              </a:ext>
            </a:extLst>
          </p:cNvPr>
          <p:cNvSpPr>
            <a:spLocks noGrp="1"/>
          </p:cNvSpPr>
          <p:nvPr>
            <p:ph type="sldNum" sz="quarter" idx="12"/>
          </p:nvPr>
        </p:nvSpPr>
        <p:spPr/>
        <p:txBody>
          <a:bodyPr/>
          <a:lstStyle/>
          <a:p>
            <a:fld id="{E8F12D86-93AC-45BB-B8CA-9542A3CF9355}" type="slidenum">
              <a:rPr lang="nl-BE" smtClean="0"/>
              <a:pPr/>
              <a:t>23</a:t>
            </a:fld>
            <a:endParaRPr lang="nl-BE" dirty="0"/>
          </a:p>
        </p:txBody>
      </p:sp>
      <p:sp>
        <p:nvSpPr>
          <p:cNvPr id="4" name="Titel 3">
            <a:extLst>
              <a:ext uri="{FF2B5EF4-FFF2-40B4-BE49-F238E27FC236}">
                <a16:creationId xmlns:a16="http://schemas.microsoft.com/office/drawing/2014/main" id="{C8C7DBD2-3AF8-4D10-8AF1-16EAAE36D73A}"/>
              </a:ext>
            </a:extLst>
          </p:cNvPr>
          <p:cNvSpPr>
            <a:spLocks noGrp="1"/>
          </p:cNvSpPr>
          <p:nvPr>
            <p:ph type="title"/>
          </p:nvPr>
        </p:nvSpPr>
        <p:spPr/>
        <p:txBody>
          <a:bodyPr/>
          <a:lstStyle/>
          <a:p>
            <a:r>
              <a:rPr lang="nl-BE" sz="3200" dirty="0"/>
              <a:t>Evaluatie sinds opschaling in 2020</a:t>
            </a:r>
          </a:p>
        </p:txBody>
      </p:sp>
      <p:sp>
        <p:nvSpPr>
          <p:cNvPr id="6" name="Tijdelijke aanduiding voor datum 5">
            <a:extLst>
              <a:ext uri="{FF2B5EF4-FFF2-40B4-BE49-F238E27FC236}">
                <a16:creationId xmlns:a16="http://schemas.microsoft.com/office/drawing/2014/main" id="{2D7DB725-D4F2-4461-8D08-0B6E482976C1}"/>
              </a:ext>
            </a:extLst>
          </p:cNvPr>
          <p:cNvSpPr>
            <a:spLocks noGrp="1"/>
          </p:cNvSpPr>
          <p:nvPr>
            <p:ph type="dt" sz="half" idx="2"/>
          </p:nvPr>
        </p:nvSpPr>
        <p:spPr/>
        <p:txBody>
          <a:bodyPr/>
          <a:lstStyle/>
          <a:p>
            <a:fld id="{994358C8-D257-4055-8B3B-47B70EE110DE}" type="datetime4">
              <a:rPr lang="nl-BE" smtClean="0"/>
              <a:t>11 september 2023</a:t>
            </a:fld>
            <a:endParaRPr lang="nl-BE" dirty="0"/>
          </a:p>
        </p:txBody>
      </p:sp>
      <p:sp>
        <p:nvSpPr>
          <p:cNvPr id="5" name="Tekstvak 4">
            <a:extLst>
              <a:ext uri="{FF2B5EF4-FFF2-40B4-BE49-F238E27FC236}">
                <a16:creationId xmlns:a16="http://schemas.microsoft.com/office/drawing/2014/main" id="{8E16F796-60F3-4444-9741-28A532E6693A}"/>
              </a:ext>
            </a:extLst>
          </p:cNvPr>
          <p:cNvSpPr txBox="1"/>
          <p:nvPr/>
        </p:nvSpPr>
        <p:spPr>
          <a:xfrm>
            <a:off x="762719" y="2348880"/>
            <a:ext cx="7782076" cy="3139321"/>
          </a:xfrm>
          <a:prstGeom prst="rect">
            <a:avLst/>
          </a:prstGeom>
          <a:noFill/>
        </p:spPr>
        <p:txBody>
          <a:bodyPr wrap="square" rtlCol="0">
            <a:spAutoFit/>
          </a:bodyPr>
          <a:lstStyle/>
          <a:p>
            <a:r>
              <a:rPr lang="nl-BE" dirty="0">
                <a:solidFill>
                  <a:schemeClr val="bg1"/>
                </a:solidFill>
              </a:rPr>
              <a:t>&gt; Grote mate van </a:t>
            </a:r>
            <a:r>
              <a:rPr lang="nl-BE" b="1" dirty="0">
                <a:solidFill>
                  <a:schemeClr val="bg1"/>
                </a:solidFill>
              </a:rPr>
              <a:t>tevredenheid</a:t>
            </a:r>
            <a:r>
              <a:rPr lang="nl-BE" dirty="0">
                <a:solidFill>
                  <a:schemeClr val="bg1"/>
                </a:solidFill>
              </a:rPr>
              <a:t> bij alle partijen!</a:t>
            </a:r>
          </a:p>
          <a:p>
            <a:endParaRPr lang="nl-BE" dirty="0">
              <a:solidFill>
                <a:schemeClr val="bg1"/>
              </a:solidFill>
            </a:endParaRPr>
          </a:p>
          <a:p>
            <a:r>
              <a:rPr lang="nl-BE" dirty="0">
                <a:solidFill>
                  <a:schemeClr val="bg1"/>
                </a:solidFill>
              </a:rPr>
              <a:t>&gt; BIS-medewerkers geven aan dat ze door de stage </a:t>
            </a:r>
            <a:r>
              <a:rPr lang="nl-BE" b="1" dirty="0">
                <a:solidFill>
                  <a:schemeClr val="bg1"/>
                </a:solidFill>
              </a:rPr>
              <a:t>meer zelfzekerheid </a:t>
            </a:r>
            <a:r>
              <a:rPr lang="nl-BE" dirty="0">
                <a:solidFill>
                  <a:schemeClr val="bg1"/>
                </a:solidFill>
              </a:rPr>
              <a:t>gekregen  </a:t>
            </a:r>
            <a:br>
              <a:rPr lang="nl-BE" dirty="0">
                <a:solidFill>
                  <a:schemeClr val="bg1"/>
                </a:solidFill>
              </a:rPr>
            </a:br>
            <a:r>
              <a:rPr lang="nl-BE" dirty="0">
                <a:solidFill>
                  <a:schemeClr val="bg1"/>
                </a:solidFill>
              </a:rPr>
              <a:t>   hebben en zo meer durf hebben om te solliciteren op hun niveau.</a:t>
            </a:r>
          </a:p>
          <a:p>
            <a:endParaRPr lang="nl-BE" dirty="0">
              <a:solidFill>
                <a:schemeClr val="bg1"/>
              </a:solidFill>
            </a:endParaRPr>
          </a:p>
          <a:p>
            <a:r>
              <a:rPr lang="nl-BE" dirty="0">
                <a:solidFill>
                  <a:schemeClr val="bg1"/>
                </a:solidFill>
              </a:rPr>
              <a:t>&gt; De </a:t>
            </a:r>
            <a:r>
              <a:rPr lang="nl-BE" b="1" dirty="0" err="1">
                <a:solidFill>
                  <a:schemeClr val="bg1"/>
                </a:solidFill>
              </a:rPr>
              <a:t>anderstaligheid</a:t>
            </a:r>
            <a:r>
              <a:rPr lang="nl-BE" dirty="0">
                <a:solidFill>
                  <a:schemeClr val="bg1"/>
                </a:solidFill>
              </a:rPr>
              <a:t> wordt zelden als een onoverkomelijk probleem gezien door  </a:t>
            </a:r>
            <a:br>
              <a:rPr lang="nl-BE" dirty="0">
                <a:solidFill>
                  <a:schemeClr val="bg1"/>
                </a:solidFill>
              </a:rPr>
            </a:br>
            <a:r>
              <a:rPr lang="nl-BE" dirty="0">
                <a:solidFill>
                  <a:schemeClr val="bg1"/>
                </a:solidFill>
              </a:rPr>
              <a:t>   de stagebegeleiders en collega’s. </a:t>
            </a:r>
          </a:p>
          <a:p>
            <a:endParaRPr lang="nl-BE" dirty="0">
              <a:solidFill>
                <a:schemeClr val="bg1"/>
              </a:solidFill>
            </a:endParaRPr>
          </a:p>
          <a:p>
            <a:r>
              <a:rPr lang="nl-BE" dirty="0">
                <a:solidFill>
                  <a:schemeClr val="bg1"/>
                </a:solidFill>
              </a:rPr>
              <a:t>&gt; Dit project (vooral de BIS-medewerkers zelf) verschaft </a:t>
            </a:r>
            <a:r>
              <a:rPr lang="nl-BE" b="1" dirty="0">
                <a:solidFill>
                  <a:schemeClr val="bg1"/>
                </a:solidFill>
              </a:rPr>
              <a:t>inzichten</a:t>
            </a:r>
            <a:r>
              <a:rPr lang="nl-BE" dirty="0">
                <a:solidFill>
                  <a:schemeClr val="bg1"/>
                </a:solidFill>
              </a:rPr>
              <a:t> aan zowel HR </a:t>
            </a:r>
            <a:br>
              <a:rPr lang="nl-BE" dirty="0">
                <a:solidFill>
                  <a:schemeClr val="bg1"/>
                </a:solidFill>
              </a:rPr>
            </a:br>
            <a:r>
              <a:rPr lang="nl-BE" dirty="0">
                <a:solidFill>
                  <a:schemeClr val="bg1"/>
                </a:solidFill>
              </a:rPr>
              <a:t>   als andere stadsdiensten hoe we onze organisatie inclusiever kunnen maken.  </a:t>
            </a:r>
          </a:p>
          <a:p>
            <a:endParaRPr lang="nl-BE" dirty="0">
              <a:solidFill>
                <a:schemeClr val="bg1"/>
              </a:solidFill>
            </a:endParaRPr>
          </a:p>
        </p:txBody>
      </p:sp>
    </p:spTree>
    <p:extLst>
      <p:ext uri="{BB962C8B-B14F-4D97-AF65-F5344CB8AC3E}">
        <p14:creationId xmlns:p14="http://schemas.microsoft.com/office/powerpoint/2010/main" val="1133578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EE1535F-7E74-423C-9B55-18962D4E26D7}"/>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F8495B29-DDC1-449D-B5FB-630BEAD3AB5F}"/>
              </a:ext>
            </a:extLst>
          </p:cNvPr>
          <p:cNvSpPr>
            <a:spLocks noGrp="1"/>
          </p:cNvSpPr>
          <p:nvPr>
            <p:ph type="sldNum" sz="quarter" idx="12"/>
          </p:nvPr>
        </p:nvSpPr>
        <p:spPr/>
        <p:txBody>
          <a:bodyPr/>
          <a:lstStyle/>
          <a:p>
            <a:fld id="{E8F12D86-93AC-45BB-B8CA-9542A3CF9355}" type="slidenum">
              <a:rPr lang="nl-BE" smtClean="0"/>
              <a:pPr/>
              <a:t>24</a:t>
            </a:fld>
            <a:endParaRPr lang="nl-BE" dirty="0"/>
          </a:p>
        </p:txBody>
      </p:sp>
      <p:sp>
        <p:nvSpPr>
          <p:cNvPr id="4" name="Titel 3">
            <a:extLst>
              <a:ext uri="{FF2B5EF4-FFF2-40B4-BE49-F238E27FC236}">
                <a16:creationId xmlns:a16="http://schemas.microsoft.com/office/drawing/2014/main" id="{C8C7DBD2-3AF8-4D10-8AF1-16EAAE36D73A}"/>
              </a:ext>
            </a:extLst>
          </p:cNvPr>
          <p:cNvSpPr>
            <a:spLocks noGrp="1"/>
          </p:cNvSpPr>
          <p:nvPr>
            <p:ph type="title"/>
          </p:nvPr>
        </p:nvSpPr>
        <p:spPr/>
        <p:txBody>
          <a:bodyPr/>
          <a:lstStyle/>
          <a:p>
            <a:r>
              <a:rPr lang="nl-BE" sz="3200" dirty="0"/>
              <a:t>Evaluatie sinds opschaling in 2020</a:t>
            </a:r>
          </a:p>
        </p:txBody>
      </p:sp>
      <p:sp>
        <p:nvSpPr>
          <p:cNvPr id="6" name="Tijdelijke aanduiding voor datum 5">
            <a:extLst>
              <a:ext uri="{FF2B5EF4-FFF2-40B4-BE49-F238E27FC236}">
                <a16:creationId xmlns:a16="http://schemas.microsoft.com/office/drawing/2014/main" id="{2D7DB725-D4F2-4461-8D08-0B6E482976C1}"/>
              </a:ext>
            </a:extLst>
          </p:cNvPr>
          <p:cNvSpPr>
            <a:spLocks noGrp="1"/>
          </p:cNvSpPr>
          <p:nvPr>
            <p:ph type="dt" sz="half" idx="2"/>
          </p:nvPr>
        </p:nvSpPr>
        <p:spPr/>
        <p:txBody>
          <a:bodyPr/>
          <a:lstStyle/>
          <a:p>
            <a:fld id="{994358C8-D257-4055-8B3B-47B70EE110DE}" type="datetime4">
              <a:rPr lang="nl-BE" smtClean="0"/>
              <a:t>11 september 2023</a:t>
            </a:fld>
            <a:endParaRPr lang="nl-BE" dirty="0"/>
          </a:p>
        </p:txBody>
      </p:sp>
      <p:sp>
        <p:nvSpPr>
          <p:cNvPr id="5" name="Tekstvak 4">
            <a:extLst>
              <a:ext uri="{FF2B5EF4-FFF2-40B4-BE49-F238E27FC236}">
                <a16:creationId xmlns:a16="http://schemas.microsoft.com/office/drawing/2014/main" id="{8E16F796-60F3-4444-9741-28A532E6693A}"/>
              </a:ext>
            </a:extLst>
          </p:cNvPr>
          <p:cNvSpPr txBox="1"/>
          <p:nvPr/>
        </p:nvSpPr>
        <p:spPr>
          <a:xfrm>
            <a:off x="762719" y="2348880"/>
            <a:ext cx="7782076" cy="2862322"/>
          </a:xfrm>
          <a:prstGeom prst="rect">
            <a:avLst/>
          </a:prstGeom>
          <a:noFill/>
        </p:spPr>
        <p:txBody>
          <a:bodyPr wrap="square" rtlCol="0">
            <a:spAutoFit/>
          </a:bodyPr>
          <a:lstStyle/>
          <a:p>
            <a:r>
              <a:rPr lang="nl-BE" dirty="0">
                <a:solidFill>
                  <a:schemeClr val="bg1"/>
                </a:solidFill>
              </a:rPr>
              <a:t>&gt; Een BIS-stage wordt door velen als </a:t>
            </a:r>
            <a:r>
              <a:rPr lang="nl-BE" b="1" dirty="0">
                <a:solidFill>
                  <a:schemeClr val="bg1"/>
                </a:solidFill>
              </a:rPr>
              <a:t>te kort </a:t>
            </a:r>
            <a:r>
              <a:rPr lang="nl-BE" dirty="0">
                <a:solidFill>
                  <a:schemeClr val="bg1"/>
                </a:solidFill>
              </a:rPr>
              <a:t>ervaren en zou dus idealiter een jaar </a:t>
            </a:r>
            <a:br>
              <a:rPr lang="nl-BE" dirty="0">
                <a:solidFill>
                  <a:schemeClr val="bg1"/>
                </a:solidFill>
              </a:rPr>
            </a:br>
            <a:r>
              <a:rPr lang="nl-BE" dirty="0">
                <a:solidFill>
                  <a:schemeClr val="bg1"/>
                </a:solidFill>
              </a:rPr>
              <a:t>   mogen duren. </a:t>
            </a:r>
          </a:p>
          <a:p>
            <a:endParaRPr lang="nl-BE" dirty="0">
              <a:solidFill>
                <a:schemeClr val="bg1"/>
              </a:solidFill>
            </a:endParaRPr>
          </a:p>
          <a:p>
            <a:r>
              <a:rPr lang="nl-BE" dirty="0">
                <a:solidFill>
                  <a:schemeClr val="bg1"/>
                </a:solidFill>
              </a:rPr>
              <a:t>&gt; </a:t>
            </a:r>
            <a:r>
              <a:rPr lang="nl-BE" b="1" dirty="0">
                <a:solidFill>
                  <a:schemeClr val="bg1"/>
                </a:solidFill>
              </a:rPr>
              <a:t>Doorstroom</a:t>
            </a:r>
            <a:r>
              <a:rPr lang="nl-BE" dirty="0">
                <a:solidFill>
                  <a:schemeClr val="bg1"/>
                </a:solidFill>
              </a:rPr>
              <a:t> naar een reguliere job bij Stad Gent blijft moeilijk wegens </a:t>
            </a:r>
            <a:br>
              <a:rPr lang="nl-BE" dirty="0">
                <a:solidFill>
                  <a:schemeClr val="bg1"/>
                </a:solidFill>
              </a:rPr>
            </a:br>
            <a:r>
              <a:rPr lang="nl-BE" dirty="0">
                <a:solidFill>
                  <a:schemeClr val="bg1"/>
                </a:solidFill>
              </a:rPr>
              <a:t>   drempels in selectieprocedure (</a:t>
            </a:r>
            <a:r>
              <a:rPr lang="nl-BE" dirty="0" err="1">
                <a:solidFill>
                  <a:schemeClr val="bg1"/>
                </a:solidFill>
              </a:rPr>
              <a:t>oa</a:t>
            </a:r>
            <a:r>
              <a:rPr lang="nl-BE" dirty="0">
                <a:solidFill>
                  <a:schemeClr val="bg1"/>
                </a:solidFill>
              </a:rPr>
              <a:t>. taal) en concurrentie. Er was wel meer en   </a:t>
            </a:r>
          </a:p>
          <a:p>
            <a:r>
              <a:rPr lang="nl-BE" dirty="0">
                <a:solidFill>
                  <a:schemeClr val="bg1"/>
                </a:solidFill>
              </a:rPr>
              <a:t>   meer tewerkstelling in tijdelijke contracten (tot soms wel 2 jaar), maar door de </a:t>
            </a:r>
            <a:br>
              <a:rPr lang="nl-BE" dirty="0">
                <a:solidFill>
                  <a:schemeClr val="bg1"/>
                </a:solidFill>
              </a:rPr>
            </a:br>
            <a:r>
              <a:rPr lang="nl-BE" dirty="0">
                <a:solidFill>
                  <a:schemeClr val="bg1"/>
                </a:solidFill>
              </a:rPr>
              <a:t>   besparingen zijn, gebeurt dit steeds minder. </a:t>
            </a:r>
          </a:p>
          <a:p>
            <a:endParaRPr lang="nl-BE" dirty="0">
              <a:solidFill>
                <a:schemeClr val="bg1"/>
              </a:solidFill>
            </a:endParaRPr>
          </a:p>
          <a:p>
            <a:pPr marL="285750" indent="-285750">
              <a:buFont typeface="Wingdings" panose="05000000000000000000" pitchFamily="2" charset="2"/>
              <a:buChar char="Ø"/>
            </a:pPr>
            <a:endParaRPr lang="nl-BE" dirty="0">
              <a:solidFill>
                <a:schemeClr val="bg1"/>
              </a:solidFill>
            </a:endParaRPr>
          </a:p>
          <a:p>
            <a:r>
              <a:rPr lang="nl-BE" dirty="0">
                <a:solidFill>
                  <a:schemeClr val="bg1"/>
                </a:solidFill>
              </a:rPr>
              <a:t>	</a:t>
            </a:r>
          </a:p>
        </p:txBody>
      </p:sp>
    </p:spTree>
    <p:extLst>
      <p:ext uri="{BB962C8B-B14F-4D97-AF65-F5344CB8AC3E}">
        <p14:creationId xmlns:p14="http://schemas.microsoft.com/office/powerpoint/2010/main" val="354903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25</a:t>
            </a:fld>
            <a:endParaRPr lang="nl-BE" dirty="0"/>
          </a:p>
        </p:txBody>
      </p:sp>
      <p:sp>
        <p:nvSpPr>
          <p:cNvPr id="4" name="Titel 3"/>
          <p:cNvSpPr>
            <a:spLocks noGrp="1"/>
          </p:cNvSpPr>
          <p:nvPr>
            <p:ph type="title"/>
          </p:nvPr>
        </p:nvSpPr>
        <p:spPr/>
        <p:txBody>
          <a:bodyPr/>
          <a:lstStyle/>
          <a:p>
            <a:r>
              <a:rPr lang="nl-BE" dirty="0"/>
              <a:t>Enkele cijfers</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graphicFrame>
        <p:nvGraphicFramePr>
          <p:cNvPr id="6" name="Tabel 5">
            <a:extLst>
              <a:ext uri="{FF2B5EF4-FFF2-40B4-BE49-F238E27FC236}">
                <a16:creationId xmlns:a16="http://schemas.microsoft.com/office/drawing/2014/main" id="{517773AC-15C2-6131-8F3D-8A00C117292B}"/>
              </a:ext>
            </a:extLst>
          </p:cNvPr>
          <p:cNvGraphicFramePr>
            <a:graphicFrameLocks noGrp="1"/>
          </p:cNvGraphicFramePr>
          <p:nvPr>
            <p:extLst>
              <p:ext uri="{D42A27DB-BD31-4B8C-83A1-F6EECF244321}">
                <p14:modId xmlns:p14="http://schemas.microsoft.com/office/powerpoint/2010/main" val="1158388062"/>
              </p:ext>
            </p:extLst>
          </p:nvPr>
        </p:nvGraphicFramePr>
        <p:xfrm>
          <a:off x="534951" y="4267799"/>
          <a:ext cx="7401370" cy="1512168"/>
        </p:xfrm>
        <a:graphic>
          <a:graphicData uri="http://schemas.openxmlformats.org/drawingml/2006/table">
            <a:tbl>
              <a:tblPr>
                <a:tableStyleId>{0E3FDE45-AF77-4B5C-9715-49D594BDF05E}</a:tableStyleId>
              </a:tblPr>
              <a:tblGrid>
                <a:gridCol w="7401370">
                  <a:extLst>
                    <a:ext uri="{9D8B030D-6E8A-4147-A177-3AD203B41FA5}">
                      <a16:colId xmlns:a16="http://schemas.microsoft.com/office/drawing/2014/main" val="2339303244"/>
                    </a:ext>
                  </a:extLst>
                </a:gridCol>
              </a:tblGrid>
              <a:tr h="486054">
                <a:tc>
                  <a:txBody>
                    <a:bodyPr/>
                    <a:lstStyle/>
                    <a:p>
                      <a:pPr algn="l" fontAlgn="b"/>
                      <a:r>
                        <a:rPr lang="nl-BE" sz="1800" u="none" strike="noStrike" dirty="0">
                          <a:effectLst/>
                        </a:rPr>
                        <a:t>PMBH = Personen Met een Buitenlandse Herkomst</a:t>
                      </a:r>
                      <a:endParaRPr lang="nl-BE"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7367242"/>
                  </a:ext>
                </a:extLst>
              </a:tr>
              <a:tr h="342038">
                <a:tc>
                  <a:txBody>
                    <a:bodyPr/>
                    <a:lstStyle/>
                    <a:p>
                      <a:pPr algn="l" fontAlgn="b"/>
                      <a:r>
                        <a:rPr lang="nl-BE" sz="1800" u="none" strike="noStrike" dirty="0">
                          <a:effectLst/>
                        </a:rPr>
                        <a:t>PMAB = Personen Met een Arbeidsbeperking</a:t>
                      </a:r>
                      <a:endParaRPr lang="nl-BE"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07153634"/>
                  </a:ext>
                </a:extLst>
              </a:tr>
              <a:tr h="342038">
                <a:tc>
                  <a:txBody>
                    <a:bodyPr/>
                    <a:lstStyle/>
                    <a:p>
                      <a:pPr algn="l" fontAlgn="b"/>
                      <a:endParaRPr lang="nl-BE"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7231302"/>
                  </a:ext>
                </a:extLst>
              </a:tr>
              <a:tr h="342038">
                <a:tc>
                  <a:txBody>
                    <a:bodyPr/>
                    <a:lstStyle/>
                    <a:p>
                      <a:pPr algn="l" fontAlgn="b"/>
                      <a:endParaRPr lang="nl-BE"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26715331"/>
                  </a:ext>
                </a:extLst>
              </a:tr>
            </a:tbl>
          </a:graphicData>
        </a:graphic>
      </p:graphicFrame>
      <p:pic>
        <p:nvPicPr>
          <p:cNvPr id="8" name="Afbeelding 7">
            <a:extLst>
              <a:ext uri="{FF2B5EF4-FFF2-40B4-BE49-F238E27FC236}">
                <a16:creationId xmlns:a16="http://schemas.microsoft.com/office/drawing/2014/main" id="{E698C341-5E2C-B079-AF2C-50DFFB16082E}"/>
              </a:ext>
            </a:extLst>
          </p:cNvPr>
          <p:cNvPicPr>
            <a:picLocks noChangeAspect="1"/>
          </p:cNvPicPr>
          <p:nvPr/>
        </p:nvPicPr>
        <p:blipFill>
          <a:blip r:embed="rId2"/>
          <a:stretch>
            <a:fillRect/>
          </a:stretch>
        </p:blipFill>
        <p:spPr>
          <a:xfrm>
            <a:off x="506351" y="2268088"/>
            <a:ext cx="8067571" cy="1592960"/>
          </a:xfrm>
          <a:prstGeom prst="rect">
            <a:avLst/>
          </a:prstGeom>
        </p:spPr>
      </p:pic>
    </p:spTree>
    <p:extLst>
      <p:ext uri="{BB962C8B-B14F-4D97-AF65-F5344CB8AC3E}">
        <p14:creationId xmlns:p14="http://schemas.microsoft.com/office/powerpoint/2010/main" val="4001521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a:xfrm>
            <a:off x="8165707" y="6475395"/>
            <a:ext cx="379088" cy="229097"/>
          </a:xfrm>
        </p:spPr>
        <p:txBody>
          <a:bodyPr/>
          <a:lstStyle/>
          <a:p>
            <a:fld id="{E8F12D86-93AC-45BB-B8CA-9542A3CF9355}" type="slidenum">
              <a:rPr lang="nl-BE" smtClean="0"/>
              <a:pPr/>
              <a:t>26</a:t>
            </a:fld>
            <a:endParaRPr lang="nl-BE" dirty="0"/>
          </a:p>
        </p:txBody>
      </p:sp>
      <p:sp>
        <p:nvSpPr>
          <p:cNvPr id="4" name="Titel 3"/>
          <p:cNvSpPr>
            <a:spLocks noGrp="1"/>
          </p:cNvSpPr>
          <p:nvPr>
            <p:ph type="title"/>
          </p:nvPr>
        </p:nvSpPr>
        <p:spPr/>
        <p:txBody>
          <a:bodyPr/>
          <a:lstStyle/>
          <a:p>
            <a:r>
              <a:rPr lang="nl-BE" dirty="0"/>
              <a:t>Enkele cijfers</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sp>
        <p:nvSpPr>
          <p:cNvPr id="10" name="Tekstvak 9">
            <a:extLst>
              <a:ext uri="{FF2B5EF4-FFF2-40B4-BE49-F238E27FC236}">
                <a16:creationId xmlns:a16="http://schemas.microsoft.com/office/drawing/2014/main" id="{8BF2681E-CFCF-B598-7585-A61E0AC33394}"/>
              </a:ext>
            </a:extLst>
          </p:cNvPr>
          <p:cNvSpPr txBox="1"/>
          <p:nvPr/>
        </p:nvSpPr>
        <p:spPr>
          <a:xfrm>
            <a:off x="323528" y="2276872"/>
            <a:ext cx="7109203" cy="3970318"/>
          </a:xfrm>
          <a:prstGeom prst="rect">
            <a:avLst/>
          </a:prstGeom>
          <a:noFill/>
        </p:spPr>
        <p:txBody>
          <a:bodyPr wrap="square">
            <a:spAutoFit/>
          </a:bodyPr>
          <a:lstStyle/>
          <a:p>
            <a:pPr rtl="0" fontAlgn="ctr">
              <a:spcBef>
                <a:spcPts val="0"/>
              </a:spcBef>
              <a:spcAft>
                <a:spcPts val="0"/>
              </a:spcAft>
            </a:pPr>
            <a:r>
              <a:rPr lang="nl-BE" b="1" dirty="0">
                <a:solidFill>
                  <a:srgbClr val="0070C0"/>
                </a:solidFill>
                <a:effectLst/>
                <a:latin typeface="Calibri" panose="020F0502020204030204" pitchFamily="34" charset="0"/>
              </a:rPr>
              <a:t>STAVAZA AUGUSTUS 2023</a:t>
            </a:r>
          </a:p>
          <a:p>
            <a:pPr rtl="0" fontAlgn="ctr">
              <a:spcBef>
                <a:spcPts val="0"/>
              </a:spcBef>
              <a:spcAft>
                <a:spcPts val="0"/>
              </a:spcAft>
            </a:pPr>
            <a:r>
              <a:rPr lang="nl-BE" dirty="0">
                <a:effectLst/>
                <a:latin typeface="Calibri" panose="020F0502020204030204" pitchFamily="34" charset="0"/>
              </a:rPr>
              <a:t>&gt; </a:t>
            </a:r>
            <a:r>
              <a:rPr lang="nl-BE" b="1" dirty="0">
                <a:solidFill>
                  <a:srgbClr val="0070C0"/>
                </a:solidFill>
                <a:effectLst/>
                <a:latin typeface="Calibri" panose="020F0502020204030204" pitchFamily="34" charset="0"/>
              </a:rPr>
              <a:t>79</a:t>
            </a:r>
            <a:r>
              <a:rPr lang="nl-BE" dirty="0">
                <a:effectLst/>
                <a:latin typeface="Calibri" panose="020F0502020204030204" pitchFamily="34" charset="0"/>
              </a:rPr>
              <a:t>  BIS-medewerkers sinds september 2020</a:t>
            </a:r>
          </a:p>
          <a:p>
            <a:pPr fontAlgn="ctr"/>
            <a:r>
              <a:rPr lang="nl-BE" dirty="0">
                <a:latin typeface="Calibri" panose="020F0502020204030204" pitchFamily="34" charset="0"/>
              </a:rPr>
              <a:t>&gt; </a:t>
            </a:r>
            <a:r>
              <a:rPr lang="nl-BE" b="1" dirty="0">
                <a:solidFill>
                  <a:srgbClr val="0070C0"/>
                </a:solidFill>
                <a:latin typeface="Calibri" panose="020F0502020204030204" pitchFamily="34" charset="0"/>
              </a:rPr>
              <a:t>42</a:t>
            </a:r>
            <a:r>
              <a:rPr lang="nl-BE" b="1" dirty="0">
                <a:latin typeface="Calibri" panose="020F0502020204030204" pitchFamily="34" charset="0"/>
              </a:rPr>
              <a:t> </a:t>
            </a:r>
            <a:r>
              <a:rPr lang="nl-BE" dirty="0">
                <a:latin typeface="Calibri" panose="020F0502020204030204" pitchFamily="34" charset="0"/>
              </a:rPr>
              <a:t>landen van herkomst</a:t>
            </a:r>
            <a:endParaRPr lang="nl-BE" dirty="0">
              <a:effectLst/>
              <a:latin typeface="Calibri" panose="020F0502020204030204" pitchFamily="34" charset="0"/>
            </a:endParaRPr>
          </a:p>
          <a:p>
            <a:pPr fontAlgn="ctr"/>
            <a:r>
              <a:rPr lang="nl-BE" dirty="0">
                <a:latin typeface="Calibri" panose="020F0502020204030204" pitchFamily="34" charset="0"/>
              </a:rPr>
              <a:t>&gt; </a:t>
            </a:r>
            <a:r>
              <a:rPr lang="nl-BE" b="1" dirty="0">
                <a:solidFill>
                  <a:srgbClr val="0070C0"/>
                </a:solidFill>
                <a:latin typeface="Calibri" panose="020F0502020204030204" pitchFamily="34" charset="0"/>
              </a:rPr>
              <a:t>77</a:t>
            </a:r>
            <a:r>
              <a:rPr lang="nl-BE" dirty="0">
                <a:latin typeface="Calibri" panose="020F0502020204030204" pitchFamily="34" charset="0"/>
              </a:rPr>
              <a:t> ex BIS-medewerkers vulden de bevraging in</a:t>
            </a:r>
          </a:p>
          <a:p>
            <a:pPr rtl="0" fontAlgn="ctr">
              <a:spcBef>
                <a:spcPts val="0"/>
              </a:spcBef>
              <a:spcAft>
                <a:spcPts val="0"/>
              </a:spcAft>
            </a:pPr>
            <a:r>
              <a:rPr lang="nl-BE" dirty="0">
                <a:effectLst/>
                <a:latin typeface="Calibri" panose="020F0502020204030204" pitchFamily="34" charset="0"/>
              </a:rPr>
              <a:t>&gt; </a:t>
            </a:r>
            <a:r>
              <a:rPr lang="nl-BE" b="1" dirty="0">
                <a:solidFill>
                  <a:srgbClr val="0070C0"/>
                </a:solidFill>
                <a:effectLst/>
                <a:latin typeface="Calibri" panose="020F0502020204030204" pitchFamily="34" charset="0"/>
              </a:rPr>
              <a:t>54</a:t>
            </a:r>
            <a:r>
              <a:rPr lang="nl-BE" dirty="0">
                <a:effectLst/>
                <a:latin typeface="Calibri" panose="020F0502020204030204" pitchFamily="34" charset="0"/>
              </a:rPr>
              <a:t> ex BIS-medewerkers zijn nu aan het werk = </a:t>
            </a:r>
            <a:r>
              <a:rPr lang="nl-BE" b="1" dirty="0">
                <a:solidFill>
                  <a:srgbClr val="0070C0"/>
                </a:solidFill>
                <a:latin typeface="Calibri" panose="020F0502020204030204" pitchFamily="34" charset="0"/>
              </a:rPr>
              <a:t>68</a:t>
            </a:r>
            <a:r>
              <a:rPr lang="nl-BE" b="1" dirty="0">
                <a:solidFill>
                  <a:srgbClr val="0070C0"/>
                </a:solidFill>
                <a:effectLst/>
                <a:latin typeface="Calibri" panose="020F0502020204030204" pitchFamily="34" charset="0"/>
              </a:rPr>
              <a:t>%</a:t>
            </a:r>
          </a:p>
          <a:p>
            <a:pPr rtl="0" fontAlgn="ctr">
              <a:spcBef>
                <a:spcPts val="0"/>
              </a:spcBef>
              <a:spcAft>
                <a:spcPts val="0"/>
              </a:spcAft>
            </a:pPr>
            <a:r>
              <a:rPr lang="nl-BE" dirty="0">
                <a:effectLst/>
                <a:latin typeface="Calibri" panose="020F0502020204030204" pitchFamily="34" charset="0"/>
              </a:rPr>
              <a:t>	- </a:t>
            </a:r>
            <a:r>
              <a:rPr lang="nl-BE" b="1" dirty="0">
                <a:solidFill>
                  <a:srgbClr val="0070C0"/>
                </a:solidFill>
                <a:effectLst/>
                <a:latin typeface="Calibri" panose="020F0502020204030204" pitchFamily="34" charset="0"/>
              </a:rPr>
              <a:t>Vast</a:t>
            </a:r>
            <a:r>
              <a:rPr lang="nl-BE" dirty="0">
                <a:effectLst/>
                <a:latin typeface="Calibri" panose="020F0502020204030204" pitchFamily="34" charset="0"/>
              </a:rPr>
              <a:t> contract: 32 = </a:t>
            </a:r>
            <a:r>
              <a:rPr lang="nl-BE" b="1" dirty="0">
                <a:solidFill>
                  <a:srgbClr val="0070C0"/>
                </a:solidFill>
                <a:effectLst/>
                <a:latin typeface="Calibri" panose="020F0502020204030204" pitchFamily="34" charset="0"/>
              </a:rPr>
              <a:t>59%  </a:t>
            </a:r>
          </a:p>
          <a:p>
            <a:pPr rtl="0" fontAlgn="ctr">
              <a:spcBef>
                <a:spcPts val="0"/>
              </a:spcBef>
              <a:spcAft>
                <a:spcPts val="0"/>
              </a:spcAft>
            </a:pPr>
            <a:r>
              <a:rPr lang="nl-BE" dirty="0">
                <a:latin typeface="Calibri" panose="020F0502020204030204" pitchFamily="34" charset="0"/>
              </a:rPr>
              <a:t>	</a:t>
            </a:r>
            <a:r>
              <a:rPr lang="nl-BE" dirty="0">
                <a:effectLst/>
                <a:latin typeface="Calibri" panose="020F0502020204030204" pitchFamily="34" charset="0"/>
              </a:rPr>
              <a:t>- </a:t>
            </a:r>
            <a:r>
              <a:rPr lang="nl-BE" b="1" dirty="0">
                <a:solidFill>
                  <a:srgbClr val="0070C0"/>
                </a:solidFill>
                <a:effectLst/>
                <a:latin typeface="Calibri" panose="020F0502020204030204" pitchFamily="34" charset="0"/>
              </a:rPr>
              <a:t>Tijdelijk</a:t>
            </a:r>
            <a:r>
              <a:rPr lang="nl-BE" dirty="0">
                <a:effectLst/>
                <a:latin typeface="Calibri" panose="020F0502020204030204" pitchFamily="34" charset="0"/>
              </a:rPr>
              <a:t> contract: 22 = </a:t>
            </a:r>
            <a:r>
              <a:rPr lang="nl-BE" b="1" dirty="0">
                <a:solidFill>
                  <a:srgbClr val="0070C0"/>
                </a:solidFill>
                <a:latin typeface="Calibri" panose="020F0502020204030204" pitchFamily="34" charset="0"/>
              </a:rPr>
              <a:t>41</a:t>
            </a:r>
            <a:r>
              <a:rPr lang="nl-BE" b="1" dirty="0">
                <a:solidFill>
                  <a:srgbClr val="0070C0"/>
                </a:solidFill>
                <a:effectLst/>
                <a:latin typeface="Calibri" panose="020F0502020204030204" pitchFamily="34" charset="0"/>
              </a:rPr>
              <a:t> %</a:t>
            </a:r>
          </a:p>
          <a:p>
            <a:pPr rtl="0" fontAlgn="ctr">
              <a:spcBef>
                <a:spcPts val="0"/>
              </a:spcBef>
              <a:spcAft>
                <a:spcPts val="0"/>
              </a:spcAft>
            </a:pPr>
            <a:r>
              <a:rPr lang="nl-BE" dirty="0">
                <a:effectLst/>
                <a:latin typeface="Calibri" panose="020F0502020204030204" pitchFamily="34" charset="0"/>
              </a:rPr>
              <a:t>&gt; </a:t>
            </a:r>
            <a:r>
              <a:rPr lang="nl-BE" b="1" dirty="0">
                <a:solidFill>
                  <a:srgbClr val="0070C0"/>
                </a:solidFill>
                <a:effectLst/>
                <a:latin typeface="Calibri" panose="020F0502020204030204" pitchFamily="34" charset="0"/>
              </a:rPr>
              <a:t>13 </a:t>
            </a:r>
            <a:r>
              <a:rPr lang="nl-BE" dirty="0">
                <a:effectLst/>
                <a:latin typeface="Calibri" panose="020F0502020204030204" pitchFamily="34" charset="0"/>
              </a:rPr>
              <a:t>ex BIS-medewerkers zijn aan de slag bij </a:t>
            </a:r>
            <a:r>
              <a:rPr lang="nl-BE" b="1" dirty="0">
                <a:solidFill>
                  <a:srgbClr val="0070C0"/>
                </a:solidFill>
                <a:effectLst/>
                <a:latin typeface="Calibri" panose="020F0502020204030204" pitchFamily="34" charset="0"/>
              </a:rPr>
              <a:t>Stad Gent </a:t>
            </a:r>
            <a:r>
              <a:rPr lang="nl-BE" dirty="0">
                <a:effectLst/>
                <a:latin typeface="Calibri" panose="020F0502020204030204" pitchFamily="34" charset="0"/>
              </a:rPr>
              <a:t>= </a:t>
            </a:r>
            <a:r>
              <a:rPr lang="nl-BE" b="1" dirty="0">
                <a:solidFill>
                  <a:srgbClr val="0070C0"/>
                </a:solidFill>
                <a:effectLst/>
                <a:latin typeface="Calibri" panose="020F0502020204030204" pitchFamily="34" charset="0"/>
              </a:rPr>
              <a:t>24%</a:t>
            </a:r>
            <a:r>
              <a:rPr lang="nl-BE" dirty="0">
                <a:effectLst/>
                <a:latin typeface="Calibri" panose="020F0502020204030204" pitchFamily="34" charset="0"/>
              </a:rPr>
              <a:t> van alle tewerkgestelden en </a:t>
            </a:r>
            <a:r>
              <a:rPr lang="nl-BE" b="1" dirty="0">
                <a:solidFill>
                  <a:srgbClr val="0070C0"/>
                </a:solidFill>
                <a:effectLst/>
                <a:latin typeface="Calibri" panose="020F0502020204030204" pitchFamily="34" charset="0"/>
              </a:rPr>
              <a:t>16%</a:t>
            </a:r>
            <a:r>
              <a:rPr lang="nl-BE" dirty="0">
                <a:effectLst/>
                <a:latin typeface="Calibri" panose="020F0502020204030204" pitchFamily="34" charset="0"/>
              </a:rPr>
              <a:t> van alle ex BIS-medewerkers</a:t>
            </a:r>
          </a:p>
          <a:p>
            <a:pPr rtl="0" fontAlgn="ctr">
              <a:spcBef>
                <a:spcPts val="0"/>
              </a:spcBef>
              <a:spcAft>
                <a:spcPts val="0"/>
              </a:spcAft>
            </a:pPr>
            <a:r>
              <a:rPr lang="nl-BE" dirty="0">
                <a:latin typeface="Calibri" panose="020F0502020204030204" pitchFamily="34" charset="0"/>
              </a:rPr>
              <a:t>	- Vast contract: 6</a:t>
            </a:r>
          </a:p>
          <a:p>
            <a:pPr rtl="0" fontAlgn="ctr">
              <a:spcBef>
                <a:spcPts val="0"/>
              </a:spcBef>
              <a:spcAft>
                <a:spcPts val="0"/>
              </a:spcAft>
            </a:pPr>
            <a:r>
              <a:rPr lang="nl-BE" dirty="0">
                <a:effectLst/>
                <a:latin typeface="Calibri" panose="020F0502020204030204" pitchFamily="34" charset="0"/>
              </a:rPr>
              <a:t>	- Tijdelijk contract: 7</a:t>
            </a:r>
          </a:p>
          <a:p>
            <a:pPr rtl="0" fontAlgn="ctr">
              <a:spcBef>
                <a:spcPts val="0"/>
              </a:spcBef>
              <a:spcAft>
                <a:spcPts val="0"/>
              </a:spcAft>
            </a:pPr>
            <a:r>
              <a:rPr lang="nl-BE" dirty="0">
                <a:effectLst/>
                <a:latin typeface="Calibri" panose="020F0502020204030204" pitchFamily="34" charset="0"/>
              </a:rPr>
              <a:t>&gt; In totaal heeft </a:t>
            </a:r>
            <a:r>
              <a:rPr lang="nl-BE" b="1" dirty="0">
                <a:solidFill>
                  <a:srgbClr val="0070C0"/>
                </a:solidFill>
                <a:effectLst/>
                <a:latin typeface="Calibri" panose="020F0502020204030204" pitchFamily="34" charset="0"/>
              </a:rPr>
              <a:t>80%</a:t>
            </a:r>
            <a:r>
              <a:rPr lang="nl-BE" dirty="0">
                <a:solidFill>
                  <a:srgbClr val="0070C0"/>
                </a:solidFill>
                <a:effectLst/>
                <a:latin typeface="Calibri" panose="020F0502020204030204" pitchFamily="34" charset="0"/>
              </a:rPr>
              <a:t> </a:t>
            </a:r>
            <a:r>
              <a:rPr lang="nl-BE" dirty="0">
                <a:effectLst/>
                <a:latin typeface="Calibri" panose="020F0502020204030204" pitchFamily="34" charset="0"/>
              </a:rPr>
              <a:t>van alle ex BIS-medewerkers </a:t>
            </a:r>
            <a:r>
              <a:rPr lang="nl-BE" b="1" dirty="0">
                <a:solidFill>
                  <a:srgbClr val="0070C0"/>
                </a:solidFill>
                <a:effectLst/>
                <a:latin typeface="Calibri" panose="020F0502020204030204" pitchFamily="34" charset="0"/>
              </a:rPr>
              <a:t>werkervaring</a:t>
            </a:r>
            <a:r>
              <a:rPr lang="nl-BE" dirty="0">
                <a:effectLst/>
                <a:latin typeface="Calibri" panose="020F0502020204030204" pitchFamily="34" charset="0"/>
              </a:rPr>
              <a:t> opgedaan na de BIS-stage. 16 personen hebben nog geen enkele werkervaring opgedaan, waarvan er 10 de BIS-stage pas afgerond hebben in juli 2023.</a:t>
            </a:r>
            <a:r>
              <a:rPr lang="nl-BE" dirty="0">
                <a:solidFill>
                  <a:schemeClr val="bg1"/>
                </a:solidFill>
                <a:effectLst/>
                <a:latin typeface="Calibri" panose="020F0502020204030204" pitchFamily="34" charset="0"/>
              </a:rPr>
              <a:t> </a:t>
            </a:r>
          </a:p>
        </p:txBody>
      </p:sp>
    </p:spTree>
    <p:extLst>
      <p:ext uri="{BB962C8B-B14F-4D97-AF65-F5344CB8AC3E}">
        <p14:creationId xmlns:p14="http://schemas.microsoft.com/office/powerpoint/2010/main" val="3782197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B900A77-7F3C-434F-9CBE-708D964EA152}"/>
              </a:ext>
            </a:extLst>
          </p:cNvPr>
          <p:cNvSpPr>
            <a:spLocks noGrp="1"/>
          </p:cNvSpPr>
          <p:nvPr>
            <p:ph type="title"/>
          </p:nvPr>
        </p:nvSpPr>
        <p:spPr/>
        <p:txBody>
          <a:bodyPr/>
          <a:lstStyle/>
          <a:p>
            <a:r>
              <a:rPr lang="nl-BE" sz="3700" dirty="0">
                <a:solidFill>
                  <a:schemeClr val="accent1">
                    <a:lumMod val="50000"/>
                  </a:schemeClr>
                </a:solidFill>
              </a:rPr>
              <a:t> 	</a:t>
            </a:r>
            <a:r>
              <a:rPr lang="nl-BE" sz="3700" dirty="0">
                <a:solidFill>
                  <a:schemeClr val="bg1"/>
                </a:solidFill>
              </a:rPr>
              <a:t>Getuigenissen en quotes</a:t>
            </a:r>
          </a:p>
        </p:txBody>
      </p:sp>
    </p:spTree>
    <p:extLst>
      <p:ext uri="{BB962C8B-B14F-4D97-AF65-F5344CB8AC3E}">
        <p14:creationId xmlns:p14="http://schemas.microsoft.com/office/powerpoint/2010/main" val="250884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815EA77B-0592-A7A7-1836-6283FBCCEE0D}"/>
              </a:ext>
            </a:extLst>
          </p:cNvPr>
          <p:cNvSpPr>
            <a:spLocks noGrp="1"/>
          </p:cNvSpPr>
          <p:nvPr>
            <p:ph type="body" sz="quarter" idx="13"/>
          </p:nvPr>
        </p:nvSpPr>
        <p:spPr>
          <a:xfrm>
            <a:off x="507600" y="1900800"/>
            <a:ext cx="3056288" cy="2098800"/>
          </a:xfrm>
        </p:spPr>
        <p:txBody>
          <a:bodyPr/>
          <a:lstStyle/>
          <a:p>
            <a:endParaRPr lang="nl-BE" sz="1600" i="1" dirty="0"/>
          </a:p>
          <a:p>
            <a:endParaRPr lang="nl-BE" sz="1600" i="1" dirty="0"/>
          </a:p>
          <a:p>
            <a:r>
              <a:rPr lang="nl-BE" sz="1600" i="1" dirty="0"/>
              <a:t>“Het was een bijzonder fijne ervaring en eerst dacht ik: te intens om bij een volgende ronde opnieuw mee te doen, maar nu heb ik alweer zin </a:t>
            </a:r>
            <a:r>
              <a:rPr lang="nl-BE" sz="1600" i="1" dirty="0">
                <a:sym typeface="Wingdings" panose="05000000000000000000" pitchFamily="2" charset="2"/>
              </a:rPr>
              <a:t>:) “</a:t>
            </a:r>
            <a:endParaRPr lang="nl-BE" sz="1600" i="1" dirty="0"/>
          </a:p>
          <a:p>
            <a:endParaRPr lang="nl-BE" dirty="0"/>
          </a:p>
        </p:txBody>
      </p:sp>
      <p:sp>
        <p:nvSpPr>
          <p:cNvPr id="5" name="Tijdelijke aanduiding voor tekst 4">
            <a:extLst>
              <a:ext uri="{FF2B5EF4-FFF2-40B4-BE49-F238E27FC236}">
                <a16:creationId xmlns:a16="http://schemas.microsoft.com/office/drawing/2014/main" id="{205D9C5F-7F6F-0C28-3A2D-9FB9F275D14E}"/>
              </a:ext>
            </a:extLst>
          </p:cNvPr>
          <p:cNvSpPr>
            <a:spLocks noGrp="1"/>
          </p:cNvSpPr>
          <p:nvPr>
            <p:ph type="body" sz="quarter" idx="17"/>
          </p:nvPr>
        </p:nvSpPr>
        <p:spPr/>
        <p:txBody>
          <a:bodyPr/>
          <a:lstStyle/>
          <a:p>
            <a:pPr marL="0" indent="0">
              <a:buNone/>
            </a:pPr>
            <a:endParaRPr lang="nl-BE" sz="1600" i="1" dirty="0"/>
          </a:p>
          <a:p>
            <a:pPr marL="0" indent="0">
              <a:buNone/>
            </a:pPr>
            <a:endParaRPr lang="nl-BE" sz="1600" i="1" dirty="0"/>
          </a:p>
          <a:p>
            <a:pPr marL="0" indent="0">
              <a:buNone/>
            </a:pPr>
            <a:r>
              <a:rPr lang="nl-BE" sz="1600" i="1" dirty="0"/>
              <a:t>“Plots krijg je een pak talent, motivatie en tijd in je schoot geworpen. Gerichte samenwerking met mensen met een migratie-origine verrijkt; En of!”</a:t>
            </a:r>
          </a:p>
          <a:p>
            <a:endParaRPr lang="nl-BE" dirty="0"/>
          </a:p>
        </p:txBody>
      </p:sp>
      <p:sp>
        <p:nvSpPr>
          <p:cNvPr id="6" name="Tijdelijke aanduiding voor tekst 5">
            <a:extLst>
              <a:ext uri="{FF2B5EF4-FFF2-40B4-BE49-F238E27FC236}">
                <a16:creationId xmlns:a16="http://schemas.microsoft.com/office/drawing/2014/main" id="{FBED1C17-9AA9-F9FA-EFB2-3394DF9E21D6}"/>
              </a:ext>
            </a:extLst>
          </p:cNvPr>
          <p:cNvSpPr>
            <a:spLocks noGrp="1"/>
          </p:cNvSpPr>
          <p:nvPr>
            <p:ph type="body" sz="quarter" idx="18"/>
          </p:nvPr>
        </p:nvSpPr>
        <p:spPr/>
        <p:txBody>
          <a:bodyPr/>
          <a:lstStyle/>
          <a:p>
            <a:pPr marL="0" indent="0">
              <a:buNone/>
            </a:pPr>
            <a:endParaRPr lang="nl-BE" sz="1200" i="1" dirty="0"/>
          </a:p>
          <a:p>
            <a:pPr marL="0" indent="0">
              <a:buNone/>
            </a:pPr>
            <a:endParaRPr lang="nl-BE" sz="1200" i="1" dirty="0"/>
          </a:p>
          <a:p>
            <a:pPr marL="0" indent="0">
              <a:buNone/>
            </a:pPr>
            <a:r>
              <a:rPr lang="nl-BE" sz="1200" i="1" dirty="0"/>
              <a:t>“Onze BIS-medewerker werd al snel gewoon een collega. Het is heel verhelderend hoe iemand van buiten de organisatie zo snel en zo scherp dingen opmerkt en weet aan te brengen. Niet alleen een verrijking voor ons team, ook een verrijking voor mezelf; zon BIS-collega!”</a:t>
            </a:r>
          </a:p>
          <a:p>
            <a:endParaRPr lang="nl-BE" dirty="0"/>
          </a:p>
        </p:txBody>
      </p:sp>
      <p:sp>
        <p:nvSpPr>
          <p:cNvPr id="7" name="Tijdelijke aanduiding voor datum 6">
            <a:extLst>
              <a:ext uri="{FF2B5EF4-FFF2-40B4-BE49-F238E27FC236}">
                <a16:creationId xmlns:a16="http://schemas.microsoft.com/office/drawing/2014/main" id="{1A701EB2-D2C6-728A-0262-B04371A463A9}"/>
              </a:ext>
            </a:extLst>
          </p:cNvPr>
          <p:cNvSpPr>
            <a:spLocks noGrp="1"/>
          </p:cNvSpPr>
          <p:nvPr>
            <p:ph type="dt" sz="half" idx="2"/>
          </p:nvPr>
        </p:nvSpPr>
        <p:spPr/>
        <p:txBody>
          <a:bodyPr/>
          <a:lstStyle/>
          <a:p>
            <a:endParaRPr lang="nl-BE" dirty="0"/>
          </a:p>
        </p:txBody>
      </p:sp>
      <p:sp>
        <p:nvSpPr>
          <p:cNvPr id="8" name="Titel 7">
            <a:extLst>
              <a:ext uri="{FF2B5EF4-FFF2-40B4-BE49-F238E27FC236}">
                <a16:creationId xmlns:a16="http://schemas.microsoft.com/office/drawing/2014/main" id="{FE71E4B9-26FD-03CF-3779-E8820D812734}"/>
              </a:ext>
            </a:extLst>
          </p:cNvPr>
          <p:cNvSpPr>
            <a:spLocks noGrp="1"/>
          </p:cNvSpPr>
          <p:nvPr>
            <p:ph type="title"/>
          </p:nvPr>
        </p:nvSpPr>
        <p:spPr/>
        <p:txBody>
          <a:bodyPr/>
          <a:lstStyle/>
          <a:p>
            <a:r>
              <a:rPr lang="nl-BE" dirty="0">
                <a:highlight>
                  <a:srgbClr val="000080"/>
                </a:highlight>
              </a:rPr>
              <a:t>Quotes stagebegeleiders</a:t>
            </a:r>
          </a:p>
        </p:txBody>
      </p:sp>
    </p:spTree>
    <p:extLst>
      <p:ext uri="{BB962C8B-B14F-4D97-AF65-F5344CB8AC3E}">
        <p14:creationId xmlns:p14="http://schemas.microsoft.com/office/powerpoint/2010/main" val="762042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09A45B3-9EA3-DF90-0989-44B0B3D19EF5}"/>
              </a:ext>
            </a:extLst>
          </p:cNvPr>
          <p:cNvSpPr>
            <a:spLocks noGrp="1"/>
          </p:cNvSpPr>
          <p:nvPr>
            <p:ph type="sldNum" sz="quarter" idx="12"/>
          </p:nvPr>
        </p:nvSpPr>
        <p:spPr/>
        <p:txBody>
          <a:bodyPr/>
          <a:lstStyle/>
          <a:p>
            <a:fld id="{E8F12D86-93AC-45BB-B8CA-9542A3CF9355}" type="slidenum">
              <a:rPr lang="nl-BE" smtClean="0"/>
              <a:pPr/>
              <a:t>29</a:t>
            </a:fld>
            <a:endParaRPr lang="nl-BE" dirty="0"/>
          </a:p>
        </p:txBody>
      </p:sp>
      <p:sp>
        <p:nvSpPr>
          <p:cNvPr id="4" name="Tijdelijke aanduiding voor tekst 3">
            <a:extLst>
              <a:ext uri="{FF2B5EF4-FFF2-40B4-BE49-F238E27FC236}">
                <a16:creationId xmlns:a16="http://schemas.microsoft.com/office/drawing/2014/main" id="{815EA77B-0592-A7A7-1836-6283FBCCEE0D}"/>
              </a:ext>
            </a:extLst>
          </p:cNvPr>
          <p:cNvSpPr>
            <a:spLocks noGrp="1"/>
          </p:cNvSpPr>
          <p:nvPr>
            <p:ph type="body" sz="quarter" idx="13"/>
          </p:nvPr>
        </p:nvSpPr>
        <p:spPr>
          <a:xfrm>
            <a:off x="507600" y="1900800"/>
            <a:ext cx="3056288" cy="2098800"/>
          </a:xfrm>
        </p:spPr>
        <p:txBody>
          <a:bodyPr/>
          <a:lstStyle/>
          <a:p>
            <a:pPr marL="0" indent="0">
              <a:buNone/>
            </a:pPr>
            <a:endParaRPr lang="nl-BE" sz="1600" i="1" dirty="0"/>
          </a:p>
          <a:p>
            <a:pPr marL="0" indent="0">
              <a:buNone/>
            </a:pPr>
            <a:endParaRPr lang="nl-BE" sz="1000" b="0" i="1" dirty="0"/>
          </a:p>
          <a:p>
            <a:pPr marL="0" indent="0">
              <a:buNone/>
            </a:pPr>
            <a:endParaRPr lang="nl-BE" sz="1000" i="1" dirty="0">
              <a:effectLst/>
            </a:endParaRPr>
          </a:p>
          <a:p>
            <a:pPr marL="0" indent="0">
              <a:buNone/>
            </a:pPr>
            <a:r>
              <a:rPr lang="nl-BE" sz="1000" i="1" dirty="0">
                <a:effectLst/>
              </a:rPr>
              <a:t>"Ik heb nu 1000% meer zelfzekerheid wat mijn taalniveau betreft, en dat helpt met solliciteren. Bijvoorbeeld, voor de stage durfde ik niet voor sommige functies solliciteren, nu wel. Bovendien, in de loop van de stage kreeg ik een groot aantal van nuttige sollicitatie tips, dit vind ik en zeer belangrijke onderdeel van het BIS-traject want de stage eindigt en wij moeten verder op zoek naar een baan. Persoonlijk voel ik dat ik nu veel beter voorbereid ben om deze job zoektocht verder te zetten."</a:t>
            </a:r>
            <a:endParaRPr lang="nl-BE" sz="1000" i="0" dirty="0">
              <a:effectLst/>
            </a:endParaRPr>
          </a:p>
          <a:p>
            <a:br>
              <a:rPr lang="nl-BE" sz="1100" dirty="0"/>
            </a:br>
            <a:endParaRPr lang="nl-BE" dirty="0"/>
          </a:p>
        </p:txBody>
      </p:sp>
      <p:sp>
        <p:nvSpPr>
          <p:cNvPr id="5" name="Tijdelijke aanduiding voor tekst 4">
            <a:extLst>
              <a:ext uri="{FF2B5EF4-FFF2-40B4-BE49-F238E27FC236}">
                <a16:creationId xmlns:a16="http://schemas.microsoft.com/office/drawing/2014/main" id="{205D9C5F-7F6F-0C28-3A2D-9FB9F275D14E}"/>
              </a:ext>
            </a:extLst>
          </p:cNvPr>
          <p:cNvSpPr>
            <a:spLocks noGrp="1"/>
          </p:cNvSpPr>
          <p:nvPr>
            <p:ph type="body" sz="quarter" idx="17"/>
          </p:nvPr>
        </p:nvSpPr>
        <p:spPr/>
        <p:txBody>
          <a:bodyPr/>
          <a:lstStyle/>
          <a:p>
            <a:pPr marL="0" indent="0">
              <a:buNone/>
            </a:pPr>
            <a:endParaRPr lang="nl-BE" sz="1600" i="1" dirty="0"/>
          </a:p>
          <a:p>
            <a:pPr marL="0" indent="0" algn="l">
              <a:buNone/>
            </a:pPr>
            <a:endParaRPr lang="nl-BE" sz="1800" i="1" dirty="0"/>
          </a:p>
          <a:p>
            <a:pPr marL="0" indent="0" algn="l">
              <a:buNone/>
            </a:pPr>
            <a:r>
              <a:rPr lang="nl-BE" sz="1200" b="0" dirty="0">
                <a:effectLst/>
              </a:rPr>
              <a:t>"De BIS stage was een geweldige kans om mijn vaardigheden onder de knie te krijgen. Ik voelde me erg trots om voor dit programma gekozen te zijn en het feit dat Stad Gent als werkgever op mijn cv staat is absoluut een pluspunt voor mijn loopbaan."</a:t>
            </a:r>
          </a:p>
          <a:p>
            <a:pPr algn="l"/>
            <a:r>
              <a:rPr lang="nl-BE" sz="1100" b="0" i="0" dirty="0">
                <a:solidFill>
                  <a:srgbClr val="222222"/>
                </a:solidFill>
                <a:effectLst/>
                <a:latin typeface="-apple-system"/>
              </a:rPr>
              <a:t> </a:t>
            </a:r>
          </a:p>
          <a:p>
            <a:endParaRPr lang="nl-BE" dirty="0"/>
          </a:p>
        </p:txBody>
      </p:sp>
      <p:sp>
        <p:nvSpPr>
          <p:cNvPr id="6" name="Tijdelijke aanduiding voor tekst 5">
            <a:extLst>
              <a:ext uri="{FF2B5EF4-FFF2-40B4-BE49-F238E27FC236}">
                <a16:creationId xmlns:a16="http://schemas.microsoft.com/office/drawing/2014/main" id="{FBED1C17-9AA9-F9FA-EFB2-3394DF9E21D6}"/>
              </a:ext>
            </a:extLst>
          </p:cNvPr>
          <p:cNvSpPr>
            <a:spLocks noGrp="1"/>
          </p:cNvSpPr>
          <p:nvPr>
            <p:ph type="body" sz="quarter" idx="18"/>
          </p:nvPr>
        </p:nvSpPr>
        <p:spPr/>
        <p:txBody>
          <a:bodyPr/>
          <a:lstStyle/>
          <a:p>
            <a:pPr marL="0" indent="0">
              <a:buNone/>
            </a:pPr>
            <a:endParaRPr lang="nl-BE" sz="1200" i="1" dirty="0"/>
          </a:p>
          <a:p>
            <a:pPr marL="0" indent="0">
              <a:buNone/>
            </a:pPr>
            <a:endParaRPr lang="nl-BE" sz="1200" i="1" dirty="0"/>
          </a:p>
          <a:p>
            <a:pPr marL="0" indent="0" algn="l">
              <a:buNone/>
            </a:pPr>
            <a:endParaRPr lang="nl-BE" sz="1600" b="0" i="1" dirty="0">
              <a:solidFill>
                <a:srgbClr val="0070C0"/>
              </a:solidFill>
              <a:effectLst/>
            </a:endParaRPr>
          </a:p>
          <a:p>
            <a:pPr marL="0" indent="0" algn="l">
              <a:buNone/>
            </a:pPr>
            <a:r>
              <a:rPr lang="nl-BE" sz="1600" b="0" i="1" dirty="0">
                <a:solidFill>
                  <a:srgbClr val="0070C0"/>
                </a:solidFill>
                <a:effectLst/>
              </a:rPr>
              <a:t>"Je kunt niet leren zwemmen zonder in het water te springen. Dankzij de BIS-stage leerde ik werken in het Nederlands in Stad Gent, een oceaan vol kansen."</a:t>
            </a:r>
            <a:endParaRPr lang="nl-BE" sz="1600" b="0" i="0" dirty="0">
              <a:solidFill>
                <a:srgbClr val="0070C0"/>
              </a:solidFill>
              <a:effectLst/>
            </a:endParaRPr>
          </a:p>
          <a:p>
            <a:pPr algn="l"/>
            <a:r>
              <a:rPr lang="nl-BE" sz="1600" b="0" i="0" dirty="0">
                <a:solidFill>
                  <a:srgbClr val="0070C0"/>
                </a:solidFill>
                <a:effectLst/>
              </a:rPr>
              <a:t> </a:t>
            </a:r>
          </a:p>
          <a:p>
            <a:endParaRPr lang="nl-BE" dirty="0"/>
          </a:p>
        </p:txBody>
      </p:sp>
      <p:sp>
        <p:nvSpPr>
          <p:cNvPr id="8" name="Titel 7">
            <a:extLst>
              <a:ext uri="{FF2B5EF4-FFF2-40B4-BE49-F238E27FC236}">
                <a16:creationId xmlns:a16="http://schemas.microsoft.com/office/drawing/2014/main" id="{FE71E4B9-26FD-03CF-3779-E8820D812734}"/>
              </a:ext>
            </a:extLst>
          </p:cNvPr>
          <p:cNvSpPr>
            <a:spLocks noGrp="1"/>
          </p:cNvSpPr>
          <p:nvPr>
            <p:ph type="title"/>
          </p:nvPr>
        </p:nvSpPr>
        <p:spPr/>
        <p:txBody>
          <a:bodyPr/>
          <a:lstStyle/>
          <a:p>
            <a:r>
              <a:rPr lang="nl-BE" dirty="0">
                <a:highlight>
                  <a:srgbClr val="000080"/>
                </a:highlight>
              </a:rPr>
              <a:t>Quotes BIS-medewerkers</a:t>
            </a:r>
          </a:p>
        </p:txBody>
      </p:sp>
    </p:spTree>
    <p:extLst>
      <p:ext uri="{BB962C8B-B14F-4D97-AF65-F5344CB8AC3E}">
        <p14:creationId xmlns:p14="http://schemas.microsoft.com/office/powerpoint/2010/main" val="3339616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3</a:t>
            </a:fld>
            <a:endParaRPr lang="nl-BE" dirty="0"/>
          </a:p>
        </p:txBody>
      </p:sp>
      <p:sp>
        <p:nvSpPr>
          <p:cNvPr id="4" name="Titel 3"/>
          <p:cNvSpPr>
            <a:spLocks noGrp="1"/>
          </p:cNvSpPr>
          <p:nvPr>
            <p:ph type="title"/>
          </p:nvPr>
        </p:nvSpPr>
        <p:spPr/>
        <p:txBody>
          <a:bodyPr/>
          <a:lstStyle/>
          <a:p>
            <a:r>
              <a:rPr lang="nl-BE" dirty="0"/>
              <a:t>Wat</a:t>
            </a:r>
          </a:p>
        </p:txBody>
      </p:sp>
      <p:sp>
        <p:nvSpPr>
          <p:cNvPr id="5" name="Tijdelijke aanduiding voor inhoud 4"/>
          <p:cNvSpPr>
            <a:spLocks noGrp="1"/>
          </p:cNvSpPr>
          <p:nvPr>
            <p:ph idx="1"/>
          </p:nvPr>
        </p:nvSpPr>
        <p:spPr>
          <a:xfrm>
            <a:off x="798013" y="2444751"/>
            <a:ext cx="7893882" cy="2960414"/>
          </a:xfrm>
        </p:spPr>
        <p:txBody>
          <a:bodyPr/>
          <a:lstStyle/>
          <a:p>
            <a:pPr marL="0" indent="0">
              <a:buNone/>
            </a:pPr>
            <a:r>
              <a:rPr lang="nl-BE" sz="1800" dirty="0"/>
              <a:t>&gt; </a:t>
            </a:r>
            <a:r>
              <a:rPr lang="nl-BE" sz="1800" b="1" dirty="0"/>
              <a:t>BIS</a:t>
            </a:r>
            <a:r>
              <a:rPr lang="nl-BE" sz="1800" dirty="0"/>
              <a:t> = </a:t>
            </a:r>
            <a:r>
              <a:rPr lang="nl-BE" sz="1800" dirty="0" err="1"/>
              <a:t>Beroepsinlevingsstage</a:t>
            </a:r>
            <a:endParaRPr lang="nl-BE" sz="1800" dirty="0"/>
          </a:p>
          <a:p>
            <a:pPr marL="0" indent="0">
              <a:buNone/>
            </a:pPr>
            <a:endParaRPr lang="nl-BE" sz="1800" dirty="0"/>
          </a:p>
          <a:p>
            <a:pPr marL="0" lvl="0" indent="0">
              <a:buNone/>
            </a:pPr>
            <a:r>
              <a:rPr lang="nl-BE" sz="1800" dirty="0"/>
              <a:t>&gt; Initiatief van de </a:t>
            </a:r>
            <a:r>
              <a:rPr lang="nl-BE" sz="1800" b="1" dirty="0"/>
              <a:t>Vlaamse Overheid</a:t>
            </a:r>
            <a:r>
              <a:rPr lang="nl-BE" sz="1800" dirty="0"/>
              <a:t>, gefaciliteerd door de VDAB.</a:t>
            </a:r>
          </a:p>
          <a:p>
            <a:pPr marL="0" lvl="0" indent="0">
              <a:buNone/>
            </a:pPr>
            <a:endParaRPr lang="nl-BE" sz="1800" dirty="0"/>
          </a:p>
          <a:p>
            <a:pPr marL="0" lvl="0" indent="0">
              <a:buNone/>
            </a:pPr>
            <a:r>
              <a:rPr lang="nl-BE" sz="1800" dirty="0"/>
              <a:t>&gt; </a:t>
            </a:r>
            <a:r>
              <a:rPr lang="nl-BE" sz="1800" b="0" i="0" dirty="0">
                <a:effectLst/>
              </a:rPr>
              <a:t>Een </a:t>
            </a:r>
            <a:r>
              <a:rPr lang="nl-BE" sz="1800" b="0" i="0" dirty="0" err="1">
                <a:effectLst/>
              </a:rPr>
              <a:t>beroepsinlevingsstage</a:t>
            </a:r>
            <a:r>
              <a:rPr lang="nl-BE" sz="1800" b="0" i="0" dirty="0">
                <a:effectLst/>
              </a:rPr>
              <a:t> (BIS) is een </a:t>
            </a:r>
            <a:r>
              <a:rPr lang="nl-BE" sz="1800" b="1" i="0" dirty="0">
                <a:effectLst/>
              </a:rPr>
              <a:t>betaalde</a:t>
            </a:r>
            <a:r>
              <a:rPr lang="nl-BE" sz="1800" b="0" i="0" dirty="0">
                <a:effectLst/>
              </a:rPr>
              <a:t> stage in een bedrijf. Het is geen   </a:t>
            </a:r>
            <a:br>
              <a:rPr lang="nl-BE" sz="1800" b="0" i="0" dirty="0">
                <a:effectLst/>
              </a:rPr>
            </a:br>
            <a:r>
              <a:rPr lang="nl-BE" sz="1800" b="0" i="0" dirty="0">
                <a:effectLst/>
              </a:rPr>
              <a:t>   arbeidsovereenkomst, maar een </a:t>
            </a:r>
            <a:r>
              <a:rPr lang="nl-BE" sz="1800" b="1" i="0" dirty="0">
                <a:effectLst/>
              </a:rPr>
              <a:t>opleidingscontract</a:t>
            </a:r>
            <a:r>
              <a:rPr lang="nl-BE" sz="1800" b="0" i="0" dirty="0">
                <a:effectLst/>
              </a:rPr>
              <a:t>, waarbij er vaardigheden en </a:t>
            </a:r>
            <a:br>
              <a:rPr lang="nl-BE" sz="1800" b="0" i="0" dirty="0">
                <a:effectLst/>
              </a:rPr>
            </a:br>
            <a:r>
              <a:rPr lang="nl-BE" sz="1800" b="0" i="0" dirty="0">
                <a:effectLst/>
              </a:rPr>
              <a:t>   competenties aangeleerd worden op de werkvloer.</a:t>
            </a:r>
            <a:r>
              <a:rPr lang="nl-BE" sz="1800" dirty="0"/>
              <a:t> </a:t>
            </a:r>
          </a:p>
          <a:p>
            <a:pPr marL="0" lvl="0" indent="0">
              <a:buNone/>
            </a:pPr>
            <a:endParaRPr lang="nl-BE" sz="1800" dirty="0"/>
          </a:p>
          <a:p>
            <a:pPr marL="0" lvl="0" indent="0">
              <a:buNone/>
            </a:pPr>
            <a:r>
              <a:rPr lang="nl-BE" sz="1800" dirty="0"/>
              <a:t>&gt; Een BIS-stage duurt maximaal </a:t>
            </a:r>
            <a:r>
              <a:rPr lang="nl-BE" sz="1800" b="1" dirty="0"/>
              <a:t>6 maanden</a:t>
            </a:r>
            <a:r>
              <a:rPr lang="nl-BE" sz="1800" dirty="0"/>
              <a:t>. </a:t>
            </a:r>
          </a:p>
          <a:p>
            <a:pPr marL="0" lvl="0" indent="0">
              <a:buNone/>
            </a:pPr>
            <a:endParaRPr lang="nl-BE" sz="1800" dirty="0"/>
          </a:p>
          <a:p>
            <a:pPr marL="0" lvl="0" indent="0">
              <a:buNone/>
            </a:pPr>
            <a:endParaRPr lang="nl-BE" sz="1800" dirty="0"/>
          </a:p>
          <a:p>
            <a:endParaRPr lang="nl-BE" dirty="0"/>
          </a:p>
        </p:txBody>
      </p:sp>
      <p:sp>
        <p:nvSpPr>
          <p:cNvPr id="6" name="Tijdelijke aanduiding voor datum 5"/>
          <p:cNvSpPr>
            <a:spLocks noGrp="1"/>
          </p:cNvSpPr>
          <p:nvPr>
            <p:ph type="dt" sz="half" idx="2"/>
          </p:nvPr>
        </p:nvSpPr>
        <p:spPr/>
        <p:txBody>
          <a:bodyPr/>
          <a:lstStyle/>
          <a:p>
            <a:fld id="{68E714CE-E7B6-4286-B337-E370405F1574}" type="datetime4">
              <a:rPr lang="nl-BE" smtClean="0"/>
              <a:t>11 september 2023</a:t>
            </a:fld>
            <a:endParaRPr lang="nl-BE" dirty="0"/>
          </a:p>
        </p:txBody>
      </p:sp>
      <p:pic>
        <p:nvPicPr>
          <p:cNvPr id="1026" name="Picture 2">
            <a:extLst>
              <a:ext uri="{FF2B5EF4-FFF2-40B4-BE49-F238E27FC236}">
                <a16:creationId xmlns:a16="http://schemas.microsoft.com/office/drawing/2014/main" id="{9120F17D-04EF-4AA3-B3C6-75D7DF932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559" y="463229"/>
            <a:ext cx="2533018" cy="116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493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DB91009-74A6-E39A-D56F-B3D88C0C69C5}"/>
              </a:ext>
            </a:extLst>
          </p:cNvPr>
          <p:cNvSpPr>
            <a:spLocks noGrp="1"/>
          </p:cNvSpPr>
          <p:nvPr>
            <p:ph type="ftr" sz="quarter" idx="11"/>
          </p:nvPr>
        </p:nvSpPr>
        <p:spPr/>
        <p:txBody>
          <a:bodyPr/>
          <a:lstStyle/>
          <a:p>
            <a:pPr algn="l"/>
            <a:r>
              <a:rPr lang="nl-BE" dirty="0"/>
              <a:t>BIS-project</a:t>
            </a:r>
          </a:p>
        </p:txBody>
      </p:sp>
      <p:sp>
        <p:nvSpPr>
          <p:cNvPr id="3" name="Tijdelijke aanduiding voor dianummer 2">
            <a:extLst>
              <a:ext uri="{FF2B5EF4-FFF2-40B4-BE49-F238E27FC236}">
                <a16:creationId xmlns:a16="http://schemas.microsoft.com/office/drawing/2014/main" id="{FA3C16E7-6DF9-20A2-466E-A53789329E7D}"/>
              </a:ext>
            </a:extLst>
          </p:cNvPr>
          <p:cNvSpPr>
            <a:spLocks noGrp="1"/>
          </p:cNvSpPr>
          <p:nvPr>
            <p:ph type="sldNum" sz="quarter" idx="12"/>
          </p:nvPr>
        </p:nvSpPr>
        <p:spPr/>
        <p:txBody>
          <a:bodyPr/>
          <a:lstStyle/>
          <a:p>
            <a:fld id="{E8F12D86-93AC-45BB-B8CA-9542A3CF9355}" type="slidenum">
              <a:rPr lang="nl-BE" smtClean="0"/>
              <a:pPr/>
              <a:t>30</a:t>
            </a:fld>
            <a:endParaRPr lang="nl-BE" dirty="0"/>
          </a:p>
        </p:txBody>
      </p:sp>
      <p:sp>
        <p:nvSpPr>
          <p:cNvPr id="4" name="Titel 3">
            <a:extLst>
              <a:ext uri="{FF2B5EF4-FFF2-40B4-BE49-F238E27FC236}">
                <a16:creationId xmlns:a16="http://schemas.microsoft.com/office/drawing/2014/main" id="{D986577D-0F5A-BDC1-FC8C-1447DE7E3A5D}"/>
              </a:ext>
            </a:extLst>
          </p:cNvPr>
          <p:cNvSpPr>
            <a:spLocks noGrp="1"/>
          </p:cNvSpPr>
          <p:nvPr>
            <p:ph type="title"/>
          </p:nvPr>
        </p:nvSpPr>
        <p:spPr/>
        <p:txBody>
          <a:bodyPr/>
          <a:lstStyle/>
          <a:p>
            <a:r>
              <a:rPr lang="nl-NL" dirty="0"/>
              <a:t>Timing BIS 2024</a:t>
            </a:r>
            <a:endParaRPr lang="nl-BE" dirty="0"/>
          </a:p>
        </p:txBody>
      </p:sp>
      <p:graphicFrame>
        <p:nvGraphicFramePr>
          <p:cNvPr id="7" name="Tabel 7">
            <a:extLst>
              <a:ext uri="{FF2B5EF4-FFF2-40B4-BE49-F238E27FC236}">
                <a16:creationId xmlns:a16="http://schemas.microsoft.com/office/drawing/2014/main" id="{1C4383E9-0372-A491-87E7-7140F30F85BE}"/>
              </a:ext>
            </a:extLst>
          </p:cNvPr>
          <p:cNvGraphicFramePr>
            <a:graphicFrameLocks noGrp="1"/>
          </p:cNvGraphicFramePr>
          <p:nvPr>
            <p:ph idx="1"/>
            <p:extLst>
              <p:ext uri="{D42A27DB-BD31-4B8C-83A1-F6EECF244321}">
                <p14:modId xmlns:p14="http://schemas.microsoft.com/office/powerpoint/2010/main" val="437454526"/>
              </p:ext>
            </p:extLst>
          </p:nvPr>
        </p:nvGraphicFramePr>
        <p:xfrm>
          <a:off x="240906" y="2140881"/>
          <a:ext cx="8507558" cy="3702050"/>
        </p:xfrm>
        <a:graphic>
          <a:graphicData uri="http://schemas.openxmlformats.org/drawingml/2006/table">
            <a:tbl>
              <a:tblPr firstRow="1" bandRow="1">
                <a:tableStyleId>{2D5ABB26-0587-4C30-8999-92F81FD0307C}</a:tableStyleId>
              </a:tblPr>
              <a:tblGrid>
                <a:gridCol w="3410887">
                  <a:extLst>
                    <a:ext uri="{9D8B030D-6E8A-4147-A177-3AD203B41FA5}">
                      <a16:colId xmlns:a16="http://schemas.microsoft.com/office/drawing/2014/main" val="4222835062"/>
                    </a:ext>
                  </a:extLst>
                </a:gridCol>
                <a:gridCol w="5096671">
                  <a:extLst>
                    <a:ext uri="{9D8B030D-6E8A-4147-A177-3AD203B41FA5}">
                      <a16:colId xmlns:a16="http://schemas.microsoft.com/office/drawing/2014/main" val="687229930"/>
                    </a:ext>
                  </a:extLst>
                </a:gridCol>
              </a:tblGrid>
              <a:tr h="370840">
                <a:tc>
                  <a:txBody>
                    <a:bodyPr/>
                    <a:lstStyle/>
                    <a:p>
                      <a:pPr algn="l" fontAlgn="t"/>
                      <a:r>
                        <a:rPr lang="nl-BE" sz="2400" b="1" u="none" strike="noStrike" dirty="0">
                          <a:solidFill>
                            <a:schemeClr val="bg1"/>
                          </a:solidFill>
                          <a:effectLst/>
                        </a:rPr>
                        <a:t>8 sept</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BE" sz="2400" b="1" u="none" strike="noStrike" dirty="0">
                          <a:solidFill>
                            <a:schemeClr val="bg1"/>
                          </a:solidFill>
                          <a:effectLst/>
                        </a:rPr>
                        <a:t>deadline indienen stageplaatsen voor diensten</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3022368"/>
                  </a:ext>
                </a:extLst>
              </a:tr>
              <a:tr h="370840">
                <a:tc>
                  <a:txBody>
                    <a:bodyPr/>
                    <a:lstStyle/>
                    <a:p>
                      <a:pPr algn="l" fontAlgn="t"/>
                      <a:r>
                        <a:rPr lang="nl-BE" sz="2400" b="1" u="none" strike="noStrike" dirty="0">
                          <a:solidFill>
                            <a:schemeClr val="bg1"/>
                          </a:solidFill>
                          <a:effectLst/>
                        </a:rPr>
                        <a:t>11 sept</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BE" sz="2400" b="1" u="none" strike="noStrike">
                          <a:solidFill>
                            <a:schemeClr val="bg1"/>
                          </a:solidFill>
                          <a:effectLst/>
                        </a:rPr>
                        <a:t>externe oproep</a:t>
                      </a:r>
                      <a:endParaRPr lang="nl-BE" sz="2400" b="1" i="0" u="none" strike="noStrike">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767446"/>
                  </a:ext>
                </a:extLst>
              </a:tr>
              <a:tr h="370840">
                <a:tc>
                  <a:txBody>
                    <a:bodyPr/>
                    <a:lstStyle/>
                    <a:p>
                      <a:pPr algn="l" fontAlgn="t"/>
                      <a:r>
                        <a:rPr lang="nl-BE" sz="2400" b="1" u="none" strike="noStrike" dirty="0">
                          <a:solidFill>
                            <a:schemeClr val="bg1"/>
                          </a:solidFill>
                          <a:effectLst/>
                        </a:rPr>
                        <a:t>24 sept</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b="1" u="none" strike="noStrike" dirty="0">
                          <a:solidFill>
                            <a:schemeClr val="bg1"/>
                          </a:solidFill>
                          <a:effectLst/>
                        </a:rPr>
                        <a:t>deadline indienen kandidaturen voor de BIS-medewerkers</a:t>
                      </a:r>
                      <a:endParaRPr lang="nl-NL"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6844766"/>
                  </a:ext>
                </a:extLst>
              </a:tr>
              <a:tr h="370840">
                <a:tc>
                  <a:txBody>
                    <a:bodyPr/>
                    <a:lstStyle/>
                    <a:p>
                      <a:pPr algn="l" fontAlgn="t"/>
                      <a:r>
                        <a:rPr lang="nl-NL" sz="2400" b="1" u="none" strike="noStrike" dirty="0">
                          <a:solidFill>
                            <a:schemeClr val="bg1"/>
                          </a:solidFill>
                          <a:effectLst/>
                        </a:rPr>
                        <a:t>2 – 6 okt</a:t>
                      </a:r>
                      <a:endParaRPr lang="nl-NL"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BE" sz="2400" b="1" u="none" strike="noStrike" dirty="0" err="1">
                          <a:solidFill>
                            <a:schemeClr val="bg1"/>
                          </a:solidFill>
                          <a:effectLst/>
                        </a:rPr>
                        <a:t>speedmeets</a:t>
                      </a:r>
                      <a:r>
                        <a:rPr lang="nl-BE" sz="2400" b="1" u="none" strike="noStrike" dirty="0">
                          <a:solidFill>
                            <a:schemeClr val="bg1"/>
                          </a:solidFill>
                          <a:effectLst/>
                        </a:rPr>
                        <a:t> met de kandidaten</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118794"/>
                  </a:ext>
                </a:extLst>
              </a:tr>
              <a:tr h="370840">
                <a:tc>
                  <a:txBody>
                    <a:bodyPr/>
                    <a:lstStyle/>
                    <a:p>
                      <a:pPr algn="l" fontAlgn="t"/>
                      <a:r>
                        <a:rPr lang="nl-NL" sz="2400" b="1" u="none" strike="noStrike" dirty="0">
                          <a:solidFill>
                            <a:schemeClr val="bg1"/>
                          </a:solidFill>
                          <a:effectLst/>
                        </a:rPr>
                        <a:t>23 – 27 okt +  </a:t>
                      </a:r>
                    </a:p>
                    <a:p>
                      <a:pPr algn="l" fontAlgn="t"/>
                      <a:r>
                        <a:rPr lang="nl-NL" sz="2400" b="1" u="none" strike="noStrike" dirty="0">
                          <a:solidFill>
                            <a:schemeClr val="bg1"/>
                          </a:solidFill>
                          <a:effectLst/>
                        </a:rPr>
                        <a:t>30 en 31 okt (</a:t>
                      </a:r>
                      <a:r>
                        <a:rPr lang="nl-NL" sz="2400" b="1" u="none" strike="noStrike" dirty="0" err="1">
                          <a:solidFill>
                            <a:schemeClr val="bg1"/>
                          </a:solidFill>
                          <a:effectLst/>
                        </a:rPr>
                        <a:t>herfstvak</a:t>
                      </a:r>
                      <a:r>
                        <a:rPr lang="nl-NL" sz="2400" b="1" u="none" strike="noStrike" dirty="0">
                          <a:solidFill>
                            <a:schemeClr val="bg1"/>
                          </a:solidFill>
                          <a:effectLst/>
                        </a:rPr>
                        <a:t>)</a:t>
                      </a:r>
                      <a:endParaRPr lang="nl-NL"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b="1" u="none" strike="noStrike" dirty="0">
                          <a:solidFill>
                            <a:schemeClr val="bg1"/>
                          </a:solidFill>
                          <a:effectLst/>
                        </a:rPr>
                        <a:t>Matchingsgesprekken met diensten en kandidaten</a:t>
                      </a:r>
                      <a:endParaRPr lang="nl-NL"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3481210"/>
                  </a:ext>
                </a:extLst>
              </a:tr>
              <a:tr h="370840">
                <a:tc>
                  <a:txBody>
                    <a:bodyPr/>
                    <a:lstStyle/>
                    <a:p>
                      <a:pPr algn="l" fontAlgn="t"/>
                      <a:r>
                        <a:rPr lang="nl-BE" sz="2400" b="1" u="none" strike="noStrike" dirty="0">
                          <a:solidFill>
                            <a:schemeClr val="bg1"/>
                          </a:solidFill>
                          <a:effectLst/>
                        </a:rPr>
                        <a:t>week van 6 nov</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BE" sz="2400" b="1" u="none" strike="noStrike" dirty="0">
                          <a:solidFill>
                            <a:schemeClr val="bg1"/>
                          </a:solidFill>
                          <a:effectLst/>
                        </a:rPr>
                        <a:t>finaliseren puzzel matches</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717304"/>
                  </a:ext>
                </a:extLst>
              </a:tr>
              <a:tr h="370840">
                <a:tc>
                  <a:txBody>
                    <a:bodyPr/>
                    <a:lstStyle/>
                    <a:p>
                      <a:pPr algn="l" fontAlgn="t"/>
                      <a:r>
                        <a:rPr lang="nl-BE" sz="2400" b="1" u="none" strike="noStrike" dirty="0">
                          <a:solidFill>
                            <a:schemeClr val="bg1"/>
                          </a:solidFill>
                          <a:effectLst/>
                        </a:rPr>
                        <a:t>24 nov</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BE" sz="2400" b="1" u="none" strike="noStrike" dirty="0">
                          <a:solidFill>
                            <a:schemeClr val="bg1"/>
                          </a:solidFill>
                          <a:effectLst/>
                        </a:rPr>
                        <a:t>Deadline indienen opleidingsplannen </a:t>
                      </a:r>
                      <a:endParaRPr lang="nl-BE" sz="2400" b="1" i="0" u="none" strike="noStrike" dirty="0">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0565026"/>
                  </a:ext>
                </a:extLst>
              </a:tr>
            </a:tbl>
          </a:graphicData>
        </a:graphic>
      </p:graphicFrame>
      <p:sp>
        <p:nvSpPr>
          <p:cNvPr id="6" name="Tijdelijke aanduiding voor datum 5">
            <a:extLst>
              <a:ext uri="{FF2B5EF4-FFF2-40B4-BE49-F238E27FC236}">
                <a16:creationId xmlns:a16="http://schemas.microsoft.com/office/drawing/2014/main" id="{4CB4C3D3-9C0C-CFAC-12AA-692F177AAD43}"/>
              </a:ext>
            </a:extLst>
          </p:cNvPr>
          <p:cNvSpPr>
            <a:spLocks noGrp="1"/>
          </p:cNvSpPr>
          <p:nvPr>
            <p:ph type="dt" sz="half" idx="2"/>
          </p:nvPr>
        </p:nvSpPr>
        <p:spPr/>
        <p:txBody>
          <a:bodyPr/>
          <a:lstStyle/>
          <a:p>
            <a:fld id="{994358C8-D257-4055-8B3B-47B70EE110DE}" type="datetime4">
              <a:rPr lang="nl-BE" smtClean="0"/>
              <a:t>11 september 2023</a:t>
            </a:fld>
            <a:endParaRPr lang="nl-BE" dirty="0"/>
          </a:p>
        </p:txBody>
      </p:sp>
    </p:spTree>
    <p:extLst>
      <p:ext uri="{BB962C8B-B14F-4D97-AF65-F5344CB8AC3E}">
        <p14:creationId xmlns:p14="http://schemas.microsoft.com/office/powerpoint/2010/main" val="1967348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E8C47707-B5DA-0FF2-B260-804AC47E3C69}"/>
              </a:ext>
            </a:extLst>
          </p:cNvPr>
          <p:cNvSpPr>
            <a:spLocks noGrp="1"/>
          </p:cNvSpPr>
          <p:nvPr>
            <p:ph type="ftr" sz="quarter" idx="11"/>
          </p:nvPr>
        </p:nvSpPr>
        <p:spPr>
          <a:xfrm>
            <a:off x="493735" y="6418834"/>
            <a:ext cx="5806458" cy="216000"/>
          </a:xfrm>
        </p:spPr>
        <p:txBody>
          <a:bodyPr/>
          <a:lstStyle/>
          <a:p>
            <a:pPr algn="l">
              <a:spcAft>
                <a:spcPts val="600"/>
              </a:spcAft>
            </a:pPr>
            <a:r>
              <a:rPr lang="nl-BE" dirty="0"/>
              <a:t>BIS-project </a:t>
            </a:r>
          </a:p>
        </p:txBody>
      </p:sp>
      <p:sp>
        <p:nvSpPr>
          <p:cNvPr id="11" name="Slide Number Placeholder 2">
            <a:extLst>
              <a:ext uri="{FF2B5EF4-FFF2-40B4-BE49-F238E27FC236}">
                <a16:creationId xmlns:a16="http://schemas.microsoft.com/office/drawing/2014/main" id="{4E536DD8-4ECD-E8FE-D44B-665C61944463}"/>
              </a:ext>
            </a:extLst>
          </p:cNvPr>
          <p:cNvSpPr>
            <a:spLocks noGrp="1"/>
          </p:cNvSpPr>
          <p:nvPr>
            <p:ph type="sldNum" sz="quarter" idx="12"/>
          </p:nvPr>
        </p:nvSpPr>
        <p:spPr>
          <a:xfrm>
            <a:off x="8165707" y="6418834"/>
            <a:ext cx="379088" cy="229097"/>
          </a:xfrm>
        </p:spPr>
        <p:txBody>
          <a:bodyPr/>
          <a:lstStyle/>
          <a:p>
            <a:pPr>
              <a:spcAft>
                <a:spcPts val="600"/>
              </a:spcAft>
            </a:pPr>
            <a:fld id="{E8F12D86-93AC-45BB-B8CA-9542A3CF9355}" type="slidenum">
              <a:rPr lang="nl-BE" smtClean="0"/>
              <a:pPr>
                <a:spcAft>
                  <a:spcPts val="600"/>
                </a:spcAft>
              </a:pPr>
              <a:t>31</a:t>
            </a:fld>
            <a:endParaRPr lang="nl-BE"/>
          </a:p>
        </p:txBody>
      </p:sp>
      <p:sp>
        <p:nvSpPr>
          <p:cNvPr id="3" name="Tekstvak 2">
            <a:extLst>
              <a:ext uri="{FF2B5EF4-FFF2-40B4-BE49-F238E27FC236}">
                <a16:creationId xmlns:a16="http://schemas.microsoft.com/office/drawing/2014/main" id="{31BC4F61-7BD1-6253-91A6-89CFDE743D44}"/>
              </a:ext>
            </a:extLst>
          </p:cNvPr>
          <p:cNvSpPr txBox="1"/>
          <p:nvPr/>
        </p:nvSpPr>
        <p:spPr>
          <a:xfrm>
            <a:off x="762719" y="423316"/>
            <a:ext cx="7893882" cy="1143000"/>
          </a:xfrm>
          <a:prstGeom prst="rect">
            <a:avLst/>
          </a:prstGeom>
          <a:noFill/>
        </p:spPr>
        <p:txBody>
          <a:bodyPr vert="horz" lIns="0" tIns="0" rIns="0" bIns="0" rtlCol="0" anchor="b" anchorCtr="0">
            <a:normAutofit/>
          </a:bodyPr>
          <a:lstStyle/>
          <a:p>
            <a:pPr>
              <a:lnSpc>
                <a:spcPct val="91000"/>
              </a:lnSpc>
              <a:spcBef>
                <a:spcPct val="0"/>
              </a:spcBef>
              <a:spcAft>
                <a:spcPts val="600"/>
              </a:spcAft>
            </a:pPr>
            <a:r>
              <a:rPr lang="nl-BE" sz="3700" b="1" i="0">
                <a:solidFill>
                  <a:schemeClr val="tx2"/>
                </a:solidFill>
                <a:effectLst/>
                <a:latin typeface="+mj-lt"/>
                <a:ea typeface="+mj-ea"/>
                <a:cs typeface="+mj-cs"/>
              </a:rPr>
              <a:t>Andrea Ayala brengt kleur bij de dienst HR Partners en Projecten </a:t>
            </a:r>
            <a:endParaRPr lang="nl-BE" sz="3700" b="1">
              <a:solidFill>
                <a:schemeClr val="tx2"/>
              </a:solidFill>
              <a:latin typeface="+mj-lt"/>
              <a:ea typeface="+mj-ea"/>
              <a:cs typeface="+mj-cs"/>
            </a:endParaRPr>
          </a:p>
        </p:txBody>
      </p:sp>
      <p:sp>
        <p:nvSpPr>
          <p:cNvPr id="15" name="Date Placeholder 6">
            <a:extLst>
              <a:ext uri="{FF2B5EF4-FFF2-40B4-BE49-F238E27FC236}">
                <a16:creationId xmlns:a16="http://schemas.microsoft.com/office/drawing/2014/main" id="{6552911D-5FCC-6215-41ED-010A21979C8B}"/>
              </a:ext>
            </a:extLst>
          </p:cNvPr>
          <p:cNvSpPr>
            <a:spLocks noGrp="1"/>
          </p:cNvSpPr>
          <p:nvPr>
            <p:ph type="dt" sz="half" idx="2"/>
          </p:nvPr>
        </p:nvSpPr>
        <p:spPr>
          <a:xfrm>
            <a:off x="6365506" y="6418800"/>
            <a:ext cx="1368151" cy="230400"/>
          </a:xfrm>
        </p:spPr>
        <p:txBody>
          <a:bodyPr/>
          <a:lstStyle/>
          <a:p>
            <a:pPr>
              <a:spcAft>
                <a:spcPts val="600"/>
              </a:spcAft>
            </a:pPr>
            <a:fld id="{D869701F-1032-43B7-A336-B1EEF4085E55}" type="datetime4">
              <a:rPr lang="nl-BE" smtClean="0"/>
              <a:pPr>
                <a:spcAft>
                  <a:spcPts val="600"/>
                </a:spcAft>
              </a:pPr>
              <a:t>11 september 2023</a:t>
            </a:fld>
            <a:endParaRPr lang="nl-BE"/>
          </a:p>
        </p:txBody>
      </p:sp>
      <p:pic>
        <p:nvPicPr>
          <p:cNvPr id="5" name="Onlinemedia 4" title="Andrea doet een beroepsinlevingsstage">
            <a:hlinkClick r:id="" action="ppaction://media"/>
            <a:extLst>
              <a:ext uri="{FF2B5EF4-FFF2-40B4-BE49-F238E27FC236}">
                <a16:creationId xmlns:a16="http://schemas.microsoft.com/office/drawing/2014/main" id="{309D083E-BC5C-0DCD-F80D-BC52757C7702}"/>
              </a:ext>
            </a:extLst>
          </p:cNvPr>
          <p:cNvPicPr>
            <a:picLocks noRot="1" noChangeAspect="1"/>
          </p:cNvPicPr>
          <p:nvPr>
            <a:videoFile r:link="rId1"/>
          </p:nvPr>
        </p:nvPicPr>
        <p:blipFill>
          <a:blip r:embed="rId3"/>
          <a:stretch>
            <a:fillRect/>
          </a:stretch>
        </p:blipFill>
        <p:spPr>
          <a:xfrm>
            <a:off x="1187624" y="2711450"/>
            <a:ext cx="5904656" cy="3336131"/>
          </a:xfrm>
          <a:prstGeom prst="rect">
            <a:avLst/>
          </a:prstGeom>
        </p:spPr>
      </p:pic>
    </p:spTree>
    <p:extLst>
      <p:ext uri="{BB962C8B-B14F-4D97-AF65-F5344CB8AC3E}">
        <p14:creationId xmlns:p14="http://schemas.microsoft.com/office/powerpoint/2010/main" val="144175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E8C47707-B5DA-0FF2-B260-804AC47E3C69}"/>
              </a:ext>
            </a:extLst>
          </p:cNvPr>
          <p:cNvSpPr>
            <a:spLocks noGrp="1"/>
          </p:cNvSpPr>
          <p:nvPr>
            <p:ph type="ftr" sz="quarter" idx="11"/>
          </p:nvPr>
        </p:nvSpPr>
        <p:spPr>
          <a:xfrm>
            <a:off x="493735" y="6418834"/>
            <a:ext cx="5806458" cy="216000"/>
          </a:xfrm>
        </p:spPr>
        <p:txBody>
          <a:bodyPr vert="horz" lIns="0" tIns="0" rIns="0" bIns="0" rtlCol="0" anchor="t" anchorCtr="0">
            <a:normAutofit/>
          </a:bodyPr>
          <a:lstStyle/>
          <a:p>
            <a:pPr algn="l">
              <a:spcAft>
                <a:spcPts val="600"/>
              </a:spcAft>
            </a:pPr>
            <a:r>
              <a:rPr lang="nl-BE" kern="1200" dirty="0">
                <a:latin typeface="+mn-lt"/>
                <a:ea typeface="+mn-ea"/>
                <a:cs typeface="+mn-cs"/>
              </a:rPr>
              <a:t>BIS-project </a:t>
            </a:r>
          </a:p>
        </p:txBody>
      </p:sp>
      <p:sp>
        <p:nvSpPr>
          <p:cNvPr id="11" name="Slide Number Placeholder 2">
            <a:extLst>
              <a:ext uri="{FF2B5EF4-FFF2-40B4-BE49-F238E27FC236}">
                <a16:creationId xmlns:a16="http://schemas.microsoft.com/office/drawing/2014/main" id="{4E536DD8-4ECD-E8FE-D44B-665C61944463}"/>
              </a:ext>
            </a:extLst>
          </p:cNvPr>
          <p:cNvSpPr>
            <a:spLocks noGrp="1"/>
          </p:cNvSpPr>
          <p:nvPr>
            <p:ph type="sldNum" sz="quarter" idx="12"/>
          </p:nvPr>
        </p:nvSpPr>
        <p:spPr>
          <a:xfrm>
            <a:off x="8165707" y="6418834"/>
            <a:ext cx="379088" cy="229097"/>
          </a:xfrm>
        </p:spPr>
        <p:txBody>
          <a:bodyPr vert="horz" lIns="0" tIns="0" rIns="0" bIns="0" rtlCol="0" anchor="t" anchorCtr="0">
            <a:normAutofit/>
          </a:bodyPr>
          <a:lstStyle/>
          <a:p>
            <a:pPr>
              <a:spcAft>
                <a:spcPts val="600"/>
              </a:spcAft>
            </a:pPr>
            <a:fld id="{E8F12D86-93AC-45BB-B8CA-9542A3CF9355}" type="slidenum">
              <a:rPr lang="nl-BE" smtClean="0"/>
              <a:pPr>
                <a:spcAft>
                  <a:spcPts val="600"/>
                </a:spcAft>
              </a:pPr>
              <a:t>32</a:t>
            </a:fld>
            <a:endParaRPr lang="nl-BE"/>
          </a:p>
        </p:txBody>
      </p:sp>
      <p:sp>
        <p:nvSpPr>
          <p:cNvPr id="3" name="Tekstvak 2">
            <a:extLst>
              <a:ext uri="{FF2B5EF4-FFF2-40B4-BE49-F238E27FC236}">
                <a16:creationId xmlns:a16="http://schemas.microsoft.com/office/drawing/2014/main" id="{31BC4F61-7BD1-6253-91A6-89CFDE743D44}"/>
              </a:ext>
            </a:extLst>
          </p:cNvPr>
          <p:cNvSpPr txBox="1"/>
          <p:nvPr/>
        </p:nvSpPr>
        <p:spPr>
          <a:xfrm>
            <a:off x="762719" y="423316"/>
            <a:ext cx="7893882" cy="1143000"/>
          </a:xfrm>
          <a:prstGeom prst="rect">
            <a:avLst/>
          </a:prstGeom>
          <a:noFill/>
        </p:spPr>
        <p:txBody>
          <a:bodyPr vert="horz" lIns="0" tIns="0" rIns="0" bIns="0" rtlCol="0" anchor="b" anchorCtr="0">
            <a:normAutofit lnSpcReduction="10000"/>
          </a:bodyPr>
          <a:lstStyle/>
          <a:p>
            <a:pPr algn="l"/>
            <a:r>
              <a:rPr lang="nl-BE" sz="4000" b="1" i="0" dirty="0">
                <a:solidFill>
                  <a:schemeClr val="bg1"/>
                </a:solidFill>
                <a:effectLst/>
                <a:latin typeface="-apple-system"/>
              </a:rPr>
              <a:t>Trang als BIS-medewerker bij de Dienst Toerisme</a:t>
            </a:r>
          </a:p>
        </p:txBody>
      </p:sp>
      <p:sp>
        <p:nvSpPr>
          <p:cNvPr id="15" name="Date Placeholder 6">
            <a:extLst>
              <a:ext uri="{FF2B5EF4-FFF2-40B4-BE49-F238E27FC236}">
                <a16:creationId xmlns:a16="http://schemas.microsoft.com/office/drawing/2014/main" id="{6552911D-5FCC-6215-41ED-010A21979C8B}"/>
              </a:ext>
            </a:extLst>
          </p:cNvPr>
          <p:cNvSpPr>
            <a:spLocks noGrp="1"/>
          </p:cNvSpPr>
          <p:nvPr>
            <p:ph type="dt" sz="half" idx="2"/>
          </p:nvPr>
        </p:nvSpPr>
        <p:spPr>
          <a:xfrm>
            <a:off x="6365506" y="6418800"/>
            <a:ext cx="1368151" cy="230400"/>
          </a:xfrm>
        </p:spPr>
        <p:txBody>
          <a:bodyPr vert="horz" lIns="0" tIns="0" rIns="0" bIns="0" rtlCol="0" anchor="t" anchorCtr="0">
            <a:normAutofit/>
          </a:bodyPr>
          <a:lstStyle/>
          <a:p>
            <a:pPr>
              <a:spcAft>
                <a:spcPts val="600"/>
              </a:spcAft>
            </a:pPr>
            <a:fld id="{D869701F-1032-43B7-A336-B1EEF4085E55}" type="datetime4">
              <a:rPr lang="nl-BE" smtClean="0"/>
              <a:pPr>
                <a:spcAft>
                  <a:spcPts val="600"/>
                </a:spcAft>
              </a:pPr>
              <a:t>11 september 2023</a:t>
            </a:fld>
            <a:endParaRPr lang="nl-BE"/>
          </a:p>
        </p:txBody>
      </p:sp>
      <p:pic>
        <p:nvPicPr>
          <p:cNvPr id="2" name="browse">
            <a:hlinkClick r:id="" action="ppaction://media"/>
            <a:extLst>
              <a:ext uri="{FF2B5EF4-FFF2-40B4-BE49-F238E27FC236}">
                <a16:creationId xmlns:a16="http://schemas.microsoft.com/office/drawing/2014/main" id="{4D59A7A6-1B27-F096-7879-FFFD68445E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8057" y="2276872"/>
            <a:ext cx="6705600" cy="3771900"/>
          </a:xfrm>
          <a:prstGeom prst="rect">
            <a:avLst/>
          </a:prstGeom>
        </p:spPr>
      </p:pic>
    </p:spTree>
    <p:extLst>
      <p:ext uri="{BB962C8B-B14F-4D97-AF65-F5344CB8AC3E}">
        <p14:creationId xmlns:p14="http://schemas.microsoft.com/office/powerpoint/2010/main" val="137994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E8C47707-B5DA-0FF2-B260-804AC47E3C69}"/>
              </a:ext>
            </a:extLst>
          </p:cNvPr>
          <p:cNvSpPr>
            <a:spLocks noGrp="1"/>
          </p:cNvSpPr>
          <p:nvPr>
            <p:ph type="ftr" sz="quarter" idx="11"/>
          </p:nvPr>
        </p:nvSpPr>
        <p:spPr>
          <a:xfrm>
            <a:off x="493735" y="6418834"/>
            <a:ext cx="5806458" cy="216000"/>
          </a:xfrm>
        </p:spPr>
        <p:txBody>
          <a:bodyPr/>
          <a:lstStyle/>
          <a:p>
            <a:pPr algn="l">
              <a:spcAft>
                <a:spcPts val="600"/>
              </a:spcAft>
            </a:pPr>
            <a:r>
              <a:rPr lang="nl-BE" dirty="0"/>
              <a:t>BIS-project </a:t>
            </a:r>
          </a:p>
        </p:txBody>
      </p:sp>
      <p:sp>
        <p:nvSpPr>
          <p:cNvPr id="11" name="Slide Number Placeholder 2">
            <a:extLst>
              <a:ext uri="{FF2B5EF4-FFF2-40B4-BE49-F238E27FC236}">
                <a16:creationId xmlns:a16="http://schemas.microsoft.com/office/drawing/2014/main" id="{4E536DD8-4ECD-E8FE-D44B-665C61944463}"/>
              </a:ext>
            </a:extLst>
          </p:cNvPr>
          <p:cNvSpPr>
            <a:spLocks noGrp="1"/>
          </p:cNvSpPr>
          <p:nvPr>
            <p:ph type="sldNum" sz="quarter" idx="12"/>
          </p:nvPr>
        </p:nvSpPr>
        <p:spPr>
          <a:xfrm>
            <a:off x="8165707" y="6418834"/>
            <a:ext cx="379088" cy="229097"/>
          </a:xfrm>
        </p:spPr>
        <p:txBody>
          <a:bodyPr/>
          <a:lstStyle/>
          <a:p>
            <a:pPr>
              <a:spcAft>
                <a:spcPts val="600"/>
              </a:spcAft>
            </a:pPr>
            <a:fld id="{E8F12D86-93AC-45BB-B8CA-9542A3CF9355}" type="slidenum">
              <a:rPr lang="nl-BE" smtClean="0"/>
              <a:pPr>
                <a:spcAft>
                  <a:spcPts val="600"/>
                </a:spcAft>
              </a:pPr>
              <a:t>33</a:t>
            </a:fld>
            <a:endParaRPr lang="nl-BE"/>
          </a:p>
        </p:txBody>
      </p:sp>
      <p:sp>
        <p:nvSpPr>
          <p:cNvPr id="3" name="Tekstvak 2">
            <a:extLst>
              <a:ext uri="{FF2B5EF4-FFF2-40B4-BE49-F238E27FC236}">
                <a16:creationId xmlns:a16="http://schemas.microsoft.com/office/drawing/2014/main" id="{31BC4F61-7BD1-6253-91A6-89CFDE743D44}"/>
              </a:ext>
            </a:extLst>
          </p:cNvPr>
          <p:cNvSpPr txBox="1"/>
          <p:nvPr/>
        </p:nvSpPr>
        <p:spPr>
          <a:xfrm>
            <a:off x="762719" y="423316"/>
            <a:ext cx="7893882" cy="1143000"/>
          </a:xfrm>
          <a:prstGeom prst="rect">
            <a:avLst/>
          </a:prstGeom>
          <a:noFill/>
        </p:spPr>
        <p:txBody>
          <a:bodyPr vert="horz" lIns="0" tIns="0" rIns="0" bIns="0" rtlCol="0" anchor="b" anchorCtr="0">
            <a:normAutofit/>
          </a:bodyPr>
          <a:lstStyle/>
          <a:p>
            <a:pPr>
              <a:lnSpc>
                <a:spcPct val="91000"/>
              </a:lnSpc>
              <a:spcBef>
                <a:spcPct val="0"/>
              </a:spcBef>
              <a:spcAft>
                <a:spcPts val="600"/>
              </a:spcAft>
            </a:pPr>
            <a:r>
              <a:rPr lang="nl-BE" sz="3700" b="1" i="0" dirty="0">
                <a:solidFill>
                  <a:schemeClr val="tx2"/>
                </a:solidFill>
                <a:effectLst/>
                <a:latin typeface="+mj-lt"/>
                <a:ea typeface="+mj-ea"/>
                <a:cs typeface="+mj-cs"/>
              </a:rPr>
              <a:t>Q &amp; A met een ex BIS-begeleider</a:t>
            </a:r>
            <a:endParaRPr lang="nl-BE" sz="3700" b="1" dirty="0">
              <a:solidFill>
                <a:schemeClr val="tx2"/>
              </a:solidFill>
              <a:latin typeface="+mj-lt"/>
              <a:ea typeface="+mj-ea"/>
              <a:cs typeface="+mj-cs"/>
            </a:endParaRPr>
          </a:p>
        </p:txBody>
      </p:sp>
      <p:sp>
        <p:nvSpPr>
          <p:cNvPr id="15" name="Date Placeholder 6">
            <a:extLst>
              <a:ext uri="{FF2B5EF4-FFF2-40B4-BE49-F238E27FC236}">
                <a16:creationId xmlns:a16="http://schemas.microsoft.com/office/drawing/2014/main" id="{6552911D-5FCC-6215-41ED-010A21979C8B}"/>
              </a:ext>
            </a:extLst>
          </p:cNvPr>
          <p:cNvSpPr>
            <a:spLocks noGrp="1"/>
          </p:cNvSpPr>
          <p:nvPr>
            <p:ph type="dt" sz="half" idx="2"/>
          </p:nvPr>
        </p:nvSpPr>
        <p:spPr>
          <a:xfrm>
            <a:off x="6365506" y="6418800"/>
            <a:ext cx="1368151" cy="230400"/>
          </a:xfrm>
        </p:spPr>
        <p:txBody>
          <a:bodyPr/>
          <a:lstStyle/>
          <a:p>
            <a:pPr>
              <a:spcAft>
                <a:spcPts val="600"/>
              </a:spcAft>
            </a:pPr>
            <a:fld id="{D869701F-1032-43B7-A336-B1EEF4085E55}" type="datetime4">
              <a:rPr lang="nl-BE" smtClean="0"/>
              <a:pPr>
                <a:spcAft>
                  <a:spcPts val="600"/>
                </a:spcAft>
              </a:pPr>
              <a:t>11 september 2023</a:t>
            </a:fld>
            <a:endParaRPr lang="nl-BE"/>
          </a:p>
        </p:txBody>
      </p:sp>
    </p:spTree>
    <p:extLst>
      <p:ext uri="{BB962C8B-B14F-4D97-AF65-F5344CB8AC3E}">
        <p14:creationId xmlns:p14="http://schemas.microsoft.com/office/powerpoint/2010/main" val="858622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Bedankt voor je aandacht</a:t>
            </a:r>
          </a:p>
        </p:txBody>
      </p:sp>
      <p:sp>
        <p:nvSpPr>
          <p:cNvPr id="3" name="Ondertitel 2"/>
          <p:cNvSpPr>
            <a:spLocks noGrp="1"/>
          </p:cNvSpPr>
          <p:nvPr>
            <p:ph type="subTitle" idx="1"/>
          </p:nvPr>
        </p:nvSpPr>
        <p:spPr/>
        <p:txBody>
          <a:bodyPr/>
          <a:lstStyle/>
          <a:p>
            <a:r>
              <a:rPr lang="nl-BE" dirty="0">
                <a:solidFill>
                  <a:schemeClr val="accent5"/>
                </a:solidFill>
              </a:rPr>
              <a:t>Astrid Van de Sompel</a:t>
            </a:r>
          </a:p>
          <a:p>
            <a:r>
              <a:rPr lang="nl-BE" dirty="0">
                <a:solidFill>
                  <a:schemeClr val="accent5"/>
                </a:solidFill>
              </a:rPr>
              <a:t>Diversiteitsmedewerker HR Partners &amp; Projecten</a:t>
            </a:r>
          </a:p>
          <a:p>
            <a:r>
              <a:rPr lang="nl-BE" dirty="0" err="1">
                <a:solidFill>
                  <a:schemeClr val="accent5"/>
                </a:solidFill>
                <a:hlinkClick r:id="rId2">
                  <a:extLst>
                    <a:ext uri="{A12FA001-AC4F-418D-AE19-62706E023703}">
                      <ahyp:hlinkClr xmlns:ahyp="http://schemas.microsoft.com/office/drawing/2018/hyperlinkcolor" val="tx"/>
                    </a:ext>
                  </a:extLst>
                </a:hlinkClick>
              </a:rPr>
              <a:t>Astrid.vandesompel@stad.gent</a:t>
            </a:r>
            <a:endParaRPr lang="nl-BE" dirty="0">
              <a:solidFill>
                <a:schemeClr val="accent5"/>
              </a:solidFill>
            </a:endParaRPr>
          </a:p>
          <a:p>
            <a:r>
              <a:rPr lang="nl-BE" dirty="0" err="1">
                <a:solidFill>
                  <a:schemeClr val="accent5"/>
                </a:solidFill>
                <a:hlinkClick r:id="rId3">
                  <a:extLst>
                    <a:ext uri="{A12FA001-AC4F-418D-AE19-62706E023703}">
                      <ahyp:hlinkClr xmlns:ahyp="http://schemas.microsoft.com/office/drawing/2018/hyperlinkcolor" val="tx"/>
                    </a:ext>
                  </a:extLst>
                </a:hlinkClick>
              </a:rPr>
              <a:t>diversiteitsbeleid@stad.gent</a:t>
            </a:r>
            <a:r>
              <a:rPr lang="nl-BE" dirty="0">
                <a:solidFill>
                  <a:schemeClr val="accent5"/>
                </a:solidFill>
              </a:rPr>
              <a:t> </a:t>
            </a:r>
          </a:p>
        </p:txBody>
      </p:sp>
      <p:sp>
        <p:nvSpPr>
          <p:cNvPr id="4" name="Tijdelijke aanduiding voor tekst 3"/>
          <p:cNvSpPr>
            <a:spLocks noGrp="1"/>
          </p:cNvSpPr>
          <p:nvPr>
            <p:ph type="body" sz="quarter" idx="10"/>
          </p:nvPr>
        </p:nvSpPr>
        <p:spPr/>
        <p:txBody>
          <a:bodyPr/>
          <a:lstStyle/>
          <a:p>
            <a:r>
              <a:rPr lang="nl-BE" dirty="0"/>
              <a:t>BIS-project					</a:t>
            </a:r>
          </a:p>
        </p:txBody>
      </p:sp>
    </p:spTree>
    <p:extLst>
      <p:ext uri="{BB962C8B-B14F-4D97-AF65-F5344CB8AC3E}">
        <p14:creationId xmlns:p14="http://schemas.microsoft.com/office/powerpoint/2010/main" val="4044775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4</a:t>
            </a:fld>
            <a:endParaRPr lang="nl-BE" dirty="0"/>
          </a:p>
        </p:txBody>
      </p:sp>
      <p:sp>
        <p:nvSpPr>
          <p:cNvPr id="4" name="Titel 3"/>
          <p:cNvSpPr>
            <a:spLocks noGrp="1"/>
          </p:cNvSpPr>
          <p:nvPr>
            <p:ph type="title"/>
          </p:nvPr>
        </p:nvSpPr>
        <p:spPr/>
        <p:txBody>
          <a:bodyPr/>
          <a:lstStyle/>
          <a:p>
            <a:r>
              <a:rPr lang="nl-BE" dirty="0"/>
              <a:t>Voorwaarden stagiair</a:t>
            </a:r>
          </a:p>
        </p:txBody>
      </p:sp>
      <p:sp>
        <p:nvSpPr>
          <p:cNvPr id="6" name="Tijdelijke aanduiding voor datum 5"/>
          <p:cNvSpPr>
            <a:spLocks noGrp="1"/>
          </p:cNvSpPr>
          <p:nvPr>
            <p:ph type="dt" sz="half" idx="2"/>
          </p:nvPr>
        </p:nvSpPr>
        <p:spPr/>
        <p:txBody>
          <a:bodyPr/>
          <a:lstStyle/>
          <a:p>
            <a:fld id="{68E714CE-E7B6-4286-B337-E370405F1574}" type="datetime4">
              <a:rPr lang="nl-BE" smtClean="0"/>
              <a:t>11 september 2023</a:t>
            </a:fld>
            <a:endParaRPr lang="nl-BE" dirty="0"/>
          </a:p>
        </p:txBody>
      </p:sp>
      <p:pic>
        <p:nvPicPr>
          <p:cNvPr id="12" name="Picture 2">
            <a:extLst>
              <a:ext uri="{FF2B5EF4-FFF2-40B4-BE49-F238E27FC236}">
                <a16:creationId xmlns:a16="http://schemas.microsoft.com/office/drawing/2014/main" id="{FA526C58-A15D-4149-95C7-D683CCA4A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583" y="386162"/>
            <a:ext cx="2533018" cy="1168429"/>
          </a:xfrm>
          <a:prstGeom prst="rect">
            <a:avLst/>
          </a:prstGeom>
          <a:noFill/>
          <a:extLst>
            <a:ext uri="{909E8E84-426E-40DD-AFC4-6F175D3DCCD1}">
              <a14:hiddenFill xmlns:a14="http://schemas.microsoft.com/office/drawing/2010/main">
                <a:solidFill>
                  <a:srgbClr val="FFFFFF"/>
                </a:solidFill>
              </a14:hiddenFill>
            </a:ext>
          </a:extLst>
        </p:spPr>
      </p:pic>
      <p:sp>
        <p:nvSpPr>
          <p:cNvPr id="14" name="Tijdelijke aanduiding voor inhoud 13">
            <a:extLst>
              <a:ext uri="{FF2B5EF4-FFF2-40B4-BE49-F238E27FC236}">
                <a16:creationId xmlns:a16="http://schemas.microsoft.com/office/drawing/2014/main" id="{51907D6F-EC79-440C-A50E-1E835D981A78}"/>
              </a:ext>
            </a:extLst>
          </p:cNvPr>
          <p:cNvSpPr>
            <a:spLocks noGrp="1"/>
          </p:cNvSpPr>
          <p:nvPr>
            <p:ph idx="1"/>
          </p:nvPr>
        </p:nvSpPr>
        <p:spPr>
          <a:xfrm>
            <a:off x="644990" y="2348880"/>
            <a:ext cx="7924835" cy="3888432"/>
          </a:xfrm>
        </p:spPr>
        <p:txBody>
          <a:bodyPr/>
          <a:lstStyle/>
          <a:p>
            <a:pPr algn="l" fontAlgn="base"/>
            <a:r>
              <a:rPr lang="nl-BE" sz="1600" b="0" i="0" dirty="0">
                <a:effectLst/>
              </a:rPr>
              <a:t>&gt; De stagiair kan op </a:t>
            </a:r>
            <a:r>
              <a:rPr lang="nl-BE" sz="1600" b="1" i="0" dirty="0">
                <a:effectLst/>
              </a:rPr>
              <a:t>vrijwillige</a:t>
            </a:r>
            <a:r>
              <a:rPr lang="nl-BE" sz="1600" b="0" i="0" dirty="0">
                <a:effectLst/>
              </a:rPr>
              <a:t> basis een betaalde stage doen in een bedrijf.</a:t>
            </a:r>
          </a:p>
          <a:p>
            <a:pPr algn="l" fontAlgn="base"/>
            <a:r>
              <a:rPr lang="nl-BE" sz="1600" b="0" i="0" dirty="0">
                <a:effectLst/>
              </a:rPr>
              <a:t>&gt; Elke werkzoekende, werknemer, zelfstandige, student of buitenlander die in België  </a:t>
            </a:r>
            <a:br>
              <a:rPr lang="nl-BE" sz="1600" b="0" i="0" dirty="0">
                <a:effectLst/>
              </a:rPr>
            </a:br>
            <a:r>
              <a:rPr lang="nl-BE" sz="1600" b="0" i="0" dirty="0">
                <a:effectLst/>
              </a:rPr>
              <a:t>   mag werken, kan een BIS doen. Zo kan hij extra vaardigheden en competenties </a:t>
            </a:r>
            <a:br>
              <a:rPr lang="nl-BE" sz="1600" b="0" i="0" dirty="0">
                <a:effectLst/>
              </a:rPr>
            </a:br>
            <a:r>
              <a:rPr lang="nl-BE" sz="1600" b="0" i="0" dirty="0">
                <a:effectLst/>
              </a:rPr>
              <a:t>   verwerven op de werkvloer.</a:t>
            </a:r>
          </a:p>
          <a:p>
            <a:pPr marL="0" indent="0" algn="l" fontAlgn="base">
              <a:buNone/>
            </a:pPr>
            <a:r>
              <a:rPr lang="nl-BE" sz="1600" b="0" i="0" dirty="0">
                <a:effectLst/>
              </a:rPr>
              <a:t>&gt; </a:t>
            </a:r>
            <a:r>
              <a:rPr lang="nl-BE" sz="1600" b="0" i="0" dirty="0" err="1">
                <a:effectLst/>
              </a:rPr>
              <a:t>Beroepsinlevingsstage</a:t>
            </a:r>
            <a:r>
              <a:rPr lang="nl-BE" sz="1600" b="0" i="0" dirty="0">
                <a:effectLst/>
              </a:rPr>
              <a:t> (BIS) </a:t>
            </a:r>
            <a:r>
              <a:rPr lang="nl-BE" sz="1600" dirty="0"/>
              <a:t>is</a:t>
            </a:r>
            <a:r>
              <a:rPr lang="nl-BE" sz="1600" b="0" i="0" dirty="0">
                <a:effectLst/>
              </a:rPr>
              <a:t> </a:t>
            </a:r>
            <a:r>
              <a:rPr lang="nl-BE" sz="1600" b="1" i="0" dirty="0">
                <a:effectLst/>
              </a:rPr>
              <a:t>niet</a:t>
            </a:r>
            <a:r>
              <a:rPr lang="nl-BE" sz="1600" b="0" i="0" dirty="0">
                <a:effectLst/>
              </a:rPr>
              <a:t> mogelijk: </a:t>
            </a:r>
          </a:p>
          <a:p>
            <a:pPr marL="46800" lvl="2" indent="0" fontAlgn="base">
              <a:buNone/>
            </a:pPr>
            <a:r>
              <a:rPr lang="nl-BE" sz="1600" b="0" i="0" dirty="0">
                <a:effectLst/>
              </a:rPr>
              <a:t>  - voor opleidingen die plaatsvinden in het kader van een lopende  </a:t>
            </a:r>
            <a:br>
              <a:rPr lang="nl-BE" sz="1600" b="0" i="0" dirty="0">
                <a:effectLst/>
              </a:rPr>
            </a:br>
            <a:r>
              <a:rPr lang="nl-BE" sz="1600" b="0" i="0" dirty="0">
                <a:effectLst/>
              </a:rPr>
              <a:t>    arbeidsovereenkomst.</a:t>
            </a:r>
          </a:p>
          <a:p>
            <a:pPr algn="l" fontAlgn="base">
              <a:buFont typeface="Arial" panose="020B0604020202020204" pitchFamily="34" charset="0"/>
              <a:buChar char="•"/>
            </a:pPr>
            <a:r>
              <a:rPr lang="nl-BE" sz="1600" b="0" i="0" dirty="0">
                <a:effectLst/>
              </a:rPr>
              <a:t>  - voor arbeidsprestaties in het kader van een opleiding.</a:t>
            </a:r>
          </a:p>
          <a:p>
            <a:pPr algn="l" fontAlgn="base">
              <a:buFont typeface="Arial" panose="020B0604020202020204" pitchFamily="34" charset="0"/>
              <a:buChar char="•"/>
            </a:pPr>
            <a:r>
              <a:rPr lang="nl-BE" sz="1600" dirty="0"/>
              <a:t> -  </a:t>
            </a:r>
            <a:r>
              <a:rPr lang="nl-BE" sz="1600" b="0" i="0" dirty="0">
                <a:effectLst/>
              </a:rPr>
              <a:t>voor stages die voorbereiden op de uitoefening van een vrij beroep.</a:t>
            </a:r>
          </a:p>
          <a:p>
            <a:pPr algn="l" fontAlgn="base">
              <a:buFont typeface="Arial" panose="020B0604020202020204" pitchFamily="34" charset="0"/>
              <a:buChar char="•"/>
            </a:pPr>
            <a:r>
              <a:rPr lang="nl-BE" sz="1600" b="0" i="0" dirty="0">
                <a:effectLst/>
              </a:rPr>
              <a:t>  - voor verplichte stages die leiden tot het behalen van een diploma of getuigschrift</a:t>
            </a:r>
          </a:p>
          <a:p>
            <a:pPr algn="l" fontAlgn="base">
              <a:buFont typeface="Arial" panose="020B0604020202020204" pitchFamily="34" charset="0"/>
              <a:buChar char="•"/>
            </a:pPr>
            <a:r>
              <a:rPr lang="nl-BE" sz="1600" b="0" i="0" dirty="0">
                <a:effectLst/>
              </a:rPr>
              <a:t>  - voor beschermde beroepstitels als u niet in het bezit bent van de vereiste </a:t>
            </a:r>
            <a:br>
              <a:rPr lang="nl-BE" sz="1600" b="0" i="0" dirty="0">
                <a:effectLst/>
              </a:rPr>
            </a:br>
            <a:r>
              <a:rPr lang="nl-BE" sz="1600" b="0" i="0" dirty="0">
                <a:effectLst/>
              </a:rPr>
              <a:t>    beroepskwalificatie.</a:t>
            </a:r>
          </a:p>
          <a:p>
            <a:pPr marL="0" indent="0">
              <a:buNone/>
            </a:pPr>
            <a:endParaRPr lang="nl-BE" dirty="0"/>
          </a:p>
        </p:txBody>
      </p:sp>
    </p:spTree>
    <p:extLst>
      <p:ext uri="{BB962C8B-B14F-4D97-AF65-F5344CB8AC3E}">
        <p14:creationId xmlns:p14="http://schemas.microsoft.com/office/powerpoint/2010/main" val="3561282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5</a:t>
            </a:fld>
            <a:endParaRPr lang="nl-BE" dirty="0"/>
          </a:p>
        </p:txBody>
      </p:sp>
      <p:sp>
        <p:nvSpPr>
          <p:cNvPr id="4" name="Titel 3"/>
          <p:cNvSpPr>
            <a:spLocks noGrp="1"/>
          </p:cNvSpPr>
          <p:nvPr>
            <p:ph type="title"/>
          </p:nvPr>
        </p:nvSpPr>
        <p:spPr/>
        <p:txBody>
          <a:bodyPr/>
          <a:lstStyle/>
          <a:p>
            <a:r>
              <a:rPr lang="nl-BE" dirty="0"/>
              <a:t>Voorwaarden werkgever</a:t>
            </a:r>
          </a:p>
        </p:txBody>
      </p:sp>
      <p:sp>
        <p:nvSpPr>
          <p:cNvPr id="6" name="Tijdelijke aanduiding voor datum 5"/>
          <p:cNvSpPr>
            <a:spLocks noGrp="1"/>
          </p:cNvSpPr>
          <p:nvPr>
            <p:ph type="dt" sz="half" idx="2"/>
          </p:nvPr>
        </p:nvSpPr>
        <p:spPr/>
        <p:txBody>
          <a:bodyPr/>
          <a:lstStyle/>
          <a:p>
            <a:fld id="{68E714CE-E7B6-4286-B337-E370405F1574}" type="datetime4">
              <a:rPr lang="nl-BE" smtClean="0"/>
              <a:t>11 september 2023</a:t>
            </a:fld>
            <a:endParaRPr lang="nl-BE" dirty="0"/>
          </a:p>
        </p:txBody>
      </p:sp>
      <p:pic>
        <p:nvPicPr>
          <p:cNvPr id="12" name="Picture 2">
            <a:extLst>
              <a:ext uri="{FF2B5EF4-FFF2-40B4-BE49-F238E27FC236}">
                <a16:creationId xmlns:a16="http://schemas.microsoft.com/office/drawing/2014/main" id="{FA526C58-A15D-4149-95C7-D683CCA4A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229" y="488631"/>
            <a:ext cx="2533018" cy="1168429"/>
          </a:xfrm>
          <a:prstGeom prst="rect">
            <a:avLst/>
          </a:prstGeom>
          <a:noFill/>
          <a:extLst>
            <a:ext uri="{909E8E84-426E-40DD-AFC4-6F175D3DCCD1}">
              <a14:hiddenFill xmlns:a14="http://schemas.microsoft.com/office/drawing/2010/main">
                <a:solidFill>
                  <a:srgbClr val="FFFFFF"/>
                </a:solidFill>
              </a14:hiddenFill>
            </a:ext>
          </a:extLst>
        </p:spPr>
      </p:pic>
      <p:sp>
        <p:nvSpPr>
          <p:cNvPr id="14" name="Tijdelijke aanduiding voor inhoud 13">
            <a:extLst>
              <a:ext uri="{FF2B5EF4-FFF2-40B4-BE49-F238E27FC236}">
                <a16:creationId xmlns:a16="http://schemas.microsoft.com/office/drawing/2014/main" id="{51907D6F-EC79-440C-A50E-1E835D981A78}"/>
              </a:ext>
            </a:extLst>
          </p:cNvPr>
          <p:cNvSpPr>
            <a:spLocks noGrp="1"/>
          </p:cNvSpPr>
          <p:nvPr>
            <p:ph idx="1"/>
          </p:nvPr>
        </p:nvSpPr>
        <p:spPr>
          <a:xfrm>
            <a:off x="644990" y="2348880"/>
            <a:ext cx="7924835" cy="3888432"/>
          </a:xfrm>
        </p:spPr>
        <p:txBody>
          <a:bodyPr/>
          <a:lstStyle/>
          <a:p>
            <a:pPr algn="l" fontAlgn="base"/>
            <a:r>
              <a:rPr lang="nl-BE" sz="1800" b="0" i="0" dirty="0">
                <a:effectLst/>
              </a:rPr>
              <a:t>&gt; De werkgever betaalt </a:t>
            </a:r>
            <a:r>
              <a:rPr lang="nl-BE" sz="1800" b="1" i="0" dirty="0">
                <a:effectLst/>
              </a:rPr>
              <a:t>geen loon of RSZ</a:t>
            </a:r>
            <a:r>
              <a:rPr lang="nl-BE" sz="1800" b="0" i="0" dirty="0">
                <a:effectLst/>
              </a:rPr>
              <a:t>, alleen een stagevergoeding voor elke </a:t>
            </a:r>
            <a:br>
              <a:rPr lang="nl-BE" sz="1800" b="0" i="0" dirty="0">
                <a:effectLst/>
              </a:rPr>
            </a:br>
            <a:r>
              <a:rPr lang="nl-BE" sz="1800" b="0" i="0" dirty="0">
                <a:effectLst/>
              </a:rPr>
              <a:t>   gepresteerde arbeidsdag. Na de BIS mag hij de stagiair aanwerven, maar dat is </a:t>
            </a:r>
            <a:br>
              <a:rPr lang="nl-BE" sz="1800" b="0" i="0" dirty="0">
                <a:effectLst/>
              </a:rPr>
            </a:br>
            <a:r>
              <a:rPr lang="nl-BE" sz="1800" b="0" i="0" dirty="0">
                <a:effectLst/>
              </a:rPr>
              <a:t>   </a:t>
            </a:r>
            <a:r>
              <a:rPr lang="nl-BE" sz="1800" b="1" i="0" dirty="0">
                <a:effectLst/>
              </a:rPr>
              <a:t>geen</a:t>
            </a:r>
            <a:r>
              <a:rPr lang="nl-BE" sz="1800" b="0" i="0" dirty="0">
                <a:effectLst/>
              </a:rPr>
              <a:t> </a:t>
            </a:r>
            <a:r>
              <a:rPr lang="nl-BE" sz="1800" b="1" i="0" dirty="0">
                <a:effectLst/>
              </a:rPr>
              <a:t>verplichting</a:t>
            </a:r>
            <a:r>
              <a:rPr lang="nl-BE" sz="1800" b="0" i="0" dirty="0">
                <a:effectLst/>
              </a:rPr>
              <a:t>.</a:t>
            </a:r>
          </a:p>
          <a:p>
            <a:pPr algn="l" fontAlgn="base"/>
            <a:r>
              <a:rPr lang="nl-BE" sz="1800" b="0" i="0" dirty="0">
                <a:effectLst/>
              </a:rPr>
              <a:t>&gt; Elke werkgever uit de </a:t>
            </a:r>
            <a:r>
              <a:rPr lang="nl-BE" sz="1800" b="0" i="0" dirty="0" err="1">
                <a:effectLst/>
              </a:rPr>
              <a:t>profit</a:t>
            </a:r>
            <a:r>
              <a:rPr lang="nl-BE" sz="1800" b="0" i="0" dirty="0">
                <a:effectLst/>
              </a:rPr>
              <a:t>- en de </a:t>
            </a:r>
            <a:r>
              <a:rPr lang="nl-BE" sz="1800" b="0" i="0" dirty="0" err="1">
                <a:effectLst/>
              </a:rPr>
              <a:t>nonprofitsector</a:t>
            </a:r>
            <a:r>
              <a:rPr lang="nl-BE" sz="1800" b="0" i="0" dirty="0">
                <a:effectLst/>
              </a:rPr>
              <a:t> kan een  </a:t>
            </a:r>
            <a:br>
              <a:rPr lang="nl-BE" sz="1800" b="0" i="0" dirty="0">
                <a:effectLst/>
              </a:rPr>
            </a:br>
            <a:r>
              <a:rPr lang="nl-BE" sz="1800" b="0" i="0" dirty="0">
                <a:effectLst/>
              </a:rPr>
              <a:t>   </a:t>
            </a:r>
            <a:r>
              <a:rPr lang="nl-BE" sz="1800" b="0" i="0" dirty="0" err="1">
                <a:effectLst/>
              </a:rPr>
              <a:t>beroepsinlevingsovereenkomst</a:t>
            </a:r>
            <a:r>
              <a:rPr lang="nl-BE" sz="1800" b="0" i="0" dirty="0">
                <a:effectLst/>
              </a:rPr>
              <a:t> afsluiten.</a:t>
            </a:r>
          </a:p>
          <a:p>
            <a:pPr algn="l" fontAlgn="base"/>
            <a:endParaRPr lang="nl-BE" sz="1800" dirty="0"/>
          </a:p>
          <a:p>
            <a:pPr algn="l" fontAlgn="base"/>
            <a:endParaRPr lang="nl-BE" sz="1800" b="0" i="0" dirty="0">
              <a:effectLst/>
            </a:endParaRPr>
          </a:p>
          <a:p>
            <a:pPr algn="l" fontAlgn="base"/>
            <a:r>
              <a:rPr lang="nl-BE" sz="1800" dirty="0"/>
              <a:t>&gt; Meer info op </a:t>
            </a:r>
            <a:r>
              <a:rPr lang="nl-BE" sz="1800" dirty="0">
                <a:hlinkClick r:id="rId3"/>
              </a:rPr>
              <a:t>https://www.vdab.be/opleidingen/beroepsinlevingsovereenkomst</a:t>
            </a:r>
            <a:endParaRPr lang="nl-BE" sz="1800" dirty="0"/>
          </a:p>
          <a:p>
            <a:pPr algn="l" fontAlgn="base"/>
            <a:endParaRPr lang="nl-BE" sz="1800" b="0" i="0" dirty="0">
              <a:effectLst/>
            </a:endParaRPr>
          </a:p>
          <a:p>
            <a:pPr marL="0" indent="0">
              <a:buNone/>
            </a:pPr>
            <a:endParaRPr lang="nl-BE" dirty="0"/>
          </a:p>
        </p:txBody>
      </p:sp>
    </p:spTree>
    <p:extLst>
      <p:ext uri="{BB962C8B-B14F-4D97-AF65-F5344CB8AC3E}">
        <p14:creationId xmlns:p14="http://schemas.microsoft.com/office/powerpoint/2010/main" val="4263677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sz="3200" dirty="0"/>
              <a:t>BIS-PROJECT BIJ STAD GENT</a:t>
            </a:r>
          </a:p>
        </p:txBody>
      </p:sp>
    </p:spTree>
    <p:extLst>
      <p:ext uri="{BB962C8B-B14F-4D97-AF65-F5344CB8AC3E}">
        <p14:creationId xmlns:p14="http://schemas.microsoft.com/office/powerpoint/2010/main" val="155926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7</a:t>
            </a:fld>
            <a:endParaRPr lang="nl-BE" dirty="0"/>
          </a:p>
        </p:txBody>
      </p:sp>
      <p:sp>
        <p:nvSpPr>
          <p:cNvPr id="4" name="Titel 3"/>
          <p:cNvSpPr>
            <a:spLocks noGrp="1"/>
          </p:cNvSpPr>
          <p:nvPr>
            <p:ph type="title"/>
          </p:nvPr>
        </p:nvSpPr>
        <p:spPr/>
        <p:txBody>
          <a:bodyPr/>
          <a:lstStyle/>
          <a:p>
            <a:r>
              <a:rPr lang="nl-BE" dirty="0"/>
              <a:t>Kadering BIS-project</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sp>
        <p:nvSpPr>
          <p:cNvPr id="6" name="Tekstvak 5">
            <a:extLst>
              <a:ext uri="{FF2B5EF4-FFF2-40B4-BE49-F238E27FC236}">
                <a16:creationId xmlns:a16="http://schemas.microsoft.com/office/drawing/2014/main" id="{BB2B613B-AACF-4594-9DEC-1B0078369CD5}"/>
              </a:ext>
            </a:extLst>
          </p:cNvPr>
          <p:cNvSpPr txBox="1"/>
          <p:nvPr/>
        </p:nvSpPr>
        <p:spPr>
          <a:xfrm>
            <a:off x="762718" y="2492896"/>
            <a:ext cx="7625705" cy="3693319"/>
          </a:xfrm>
          <a:prstGeom prst="rect">
            <a:avLst/>
          </a:prstGeom>
          <a:noFill/>
        </p:spPr>
        <p:txBody>
          <a:bodyPr wrap="square" rtlCol="0">
            <a:spAutoFit/>
          </a:bodyPr>
          <a:lstStyle/>
          <a:p>
            <a:r>
              <a:rPr lang="nl-BE" dirty="0">
                <a:solidFill>
                  <a:schemeClr val="accent1">
                    <a:lumMod val="50000"/>
                  </a:schemeClr>
                </a:solidFill>
              </a:rPr>
              <a:t>&gt; In 2020 werd het </a:t>
            </a:r>
            <a:r>
              <a:rPr lang="nl-BE" dirty="0">
                <a:solidFill>
                  <a:schemeClr val="accent1">
                    <a:lumMod val="50000"/>
                  </a:schemeClr>
                </a:solidFill>
                <a:hlinkClick r:id="rId2"/>
              </a:rPr>
              <a:t>‘</a:t>
            </a:r>
            <a:r>
              <a:rPr lang="nl-BE" b="1" dirty="0">
                <a:solidFill>
                  <a:schemeClr val="accent1">
                    <a:lumMod val="50000"/>
                  </a:schemeClr>
                </a:solidFill>
                <a:hlinkClick r:id="rId2"/>
              </a:rPr>
              <a:t>Strategisch Kader voor een divers en inclusief </a:t>
            </a:r>
            <a:br>
              <a:rPr lang="nl-BE" b="1" dirty="0">
                <a:solidFill>
                  <a:schemeClr val="accent1">
                    <a:lumMod val="50000"/>
                  </a:schemeClr>
                </a:solidFill>
                <a:hlinkClick r:id="rId2"/>
              </a:rPr>
            </a:br>
            <a:r>
              <a:rPr lang="nl-BE" b="1" u="sng" dirty="0">
                <a:solidFill>
                  <a:schemeClr val="accent1">
                    <a:lumMod val="50000"/>
                  </a:schemeClr>
                </a:solidFill>
                <a:hlinkClick r:id="rId2"/>
              </a:rPr>
              <a:t>   </a:t>
            </a:r>
            <a:r>
              <a:rPr lang="nl-BE" b="1" dirty="0">
                <a:solidFill>
                  <a:schemeClr val="accent1">
                    <a:lumMod val="50000"/>
                  </a:schemeClr>
                </a:solidFill>
                <a:hlinkClick r:id="rId2"/>
              </a:rPr>
              <a:t>personeelsbeleid 2021-2025’ </a:t>
            </a:r>
            <a:r>
              <a:rPr lang="nl-BE" dirty="0">
                <a:solidFill>
                  <a:schemeClr val="accent1">
                    <a:lumMod val="50000"/>
                  </a:schemeClr>
                </a:solidFill>
              </a:rPr>
              <a:t>gelanceerd.</a:t>
            </a:r>
          </a:p>
          <a:p>
            <a:endParaRPr lang="nl-BE" dirty="0">
              <a:solidFill>
                <a:schemeClr val="accent1">
                  <a:lumMod val="50000"/>
                </a:schemeClr>
              </a:solidFill>
            </a:endParaRPr>
          </a:p>
          <a:p>
            <a:r>
              <a:rPr lang="nl-BE" dirty="0">
                <a:solidFill>
                  <a:schemeClr val="accent1">
                    <a:lumMod val="50000"/>
                  </a:schemeClr>
                </a:solidFill>
              </a:rPr>
              <a:t>&gt; 1 van de </a:t>
            </a:r>
            <a:r>
              <a:rPr lang="nl-BE" b="1" dirty="0">
                <a:solidFill>
                  <a:schemeClr val="accent1">
                    <a:lumMod val="50000"/>
                  </a:schemeClr>
                </a:solidFill>
              </a:rPr>
              <a:t>speerpunten</a:t>
            </a:r>
            <a:r>
              <a:rPr lang="nl-BE" dirty="0">
                <a:solidFill>
                  <a:schemeClr val="accent1">
                    <a:lumMod val="50000"/>
                  </a:schemeClr>
                </a:solidFill>
              </a:rPr>
              <a:t> in dit strategisch kader is het genereren van </a:t>
            </a:r>
            <a:r>
              <a:rPr lang="nl-BE" b="1" dirty="0">
                <a:solidFill>
                  <a:schemeClr val="accent1">
                    <a:lumMod val="50000"/>
                  </a:schemeClr>
                </a:solidFill>
              </a:rPr>
              <a:t>meer</a:t>
            </a:r>
            <a:r>
              <a:rPr lang="nl-BE" dirty="0">
                <a:solidFill>
                  <a:schemeClr val="accent1">
                    <a:lumMod val="50000"/>
                  </a:schemeClr>
                </a:solidFill>
              </a:rPr>
              <a:t>  </a:t>
            </a:r>
            <a:br>
              <a:rPr lang="nl-BE" dirty="0">
                <a:solidFill>
                  <a:schemeClr val="accent1">
                    <a:lumMod val="50000"/>
                  </a:schemeClr>
                </a:solidFill>
              </a:rPr>
            </a:br>
            <a:r>
              <a:rPr lang="nl-BE" dirty="0">
                <a:solidFill>
                  <a:schemeClr val="accent1">
                    <a:lumMod val="50000"/>
                  </a:schemeClr>
                </a:solidFill>
              </a:rPr>
              <a:t>    </a:t>
            </a:r>
            <a:r>
              <a:rPr lang="nl-BE" b="1" dirty="0">
                <a:solidFill>
                  <a:schemeClr val="accent1">
                    <a:lumMod val="50000"/>
                  </a:schemeClr>
                </a:solidFill>
              </a:rPr>
              <a:t>instroom</a:t>
            </a:r>
            <a:r>
              <a:rPr lang="nl-BE" dirty="0">
                <a:solidFill>
                  <a:schemeClr val="accent1">
                    <a:lumMod val="50000"/>
                  </a:schemeClr>
                </a:solidFill>
              </a:rPr>
              <a:t> vanuit de doelgroepen, specifiek met functies op A-en B-niveau.</a:t>
            </a:r>
          </a:p>
          <a:p>
            <a:endParaRPr lang="nl-BE" dirty="0">
              <a:solidFill>
                <a:schemeClr val="accent1">
                  <a:lumMod val="50000"/>
                </a:schemeClr>
              </a:solidFill>
            </a:endParaRPr>
          </a:p>
          <a:p>
            <a:r>
              <a:rPr lang="nl-BE" dirty="0">
                <a:solidFill>
                  <a:schemeClr val="accent1">
                    <a:lumMod val="50000"/>
                  </a:schemeClr>
                </a:solidFill>
              </a:rPr>
              <a:t>&gt; Vooral bij de doelgroep </a:t>
            </a:r>
            <a:r>
              <a:rPr lang="nl-BE" b="1" dirty="0">
                <a:solidFill>
                  <a:schemeClr val="accent1">
                    <a:lumMod val="50000"/>
                  </a:schemeClr>
                </a:solidFill>
              </a:rPr>
              <a:t>PMBH</a:t>
            </a:r>
            <a:r>
              <a:rPr lang="nl-BE" dirty="0">
                <a:solidFill>
                  <a:schemeClr val="accent1">
                    <a:lumMod val="50000"/>
                  </a:schemeClr>
                </a:solidFill>
              </a:rPr>
              <a:t> (Personen met een Buitenlandse Herkomst) </a:t>
            </a:r>
            <a:br>
              <a:rPr lang="nl-BE" dirty="0">
                <a:solidFill>
                  <a:schemeClr val="accent1">
                    <a:lumMod val="50000"/>
                  </a:schemeClr>
                </a:solidFill>
              </a:rPr>
            </a:br>
            <a:r>
              <a:rPr lang="nl-BE" dirty="0">
                <a:solidFill>
                  <a:schemeClr val="accent1">
                    <a:lumMod val="50000"/>
                  </a:schemeClr>
                </a:solidFill>
              </a:rPr>
              <a:t>    stellen we –na analyse van personeelscijfers – een </a:t>
            </a:r>
            <a:r>
              <a:rPr lang="nl-BE" b="1" dirty="0">
                <a:solidFill>
                  <a:schemeClr val="accent1">
                    <a:lumMod val="50000"/>
                  </a:schemeClr>
                </a:solidFill>
              </a:rPr>
              <a:t>ondervertegenwoordiging</a:t>
            </a:r>
            <a:r>
              <a:rPr lang="nl-BE" dirty="0">
                <a:solidFill>
                  <a:schemeClr val="accent1">
                    <a:lumMod val="50000"/>
                  </a:schemeClr>
                </a:solidFill>
              </a:rPr>
              <a:t>    </a:t>
            </a:r>
            <a:br>
              <a:rPr lang="nl-BE" dirty="0">
                <a:solidFill>
                  <a:schemeClr val="accent1">
                    <a:lumMod val="50000"/>
                  </a:schemeClr>
                </a:solidFill>
              </a:rPr>
            </a:br>
            <a:r>
              <a:rPr lang="nl-BE" dirty="0">
                <a:solidFill>
                  <a:schemeClr val="accent1">
                    <a:lumMod val="50000"/>
                  </a:schemeClr>
                </a:solidFill>
              </a:rPr>
              <a:t>    in het huidige personeelsbestand van Stad Gent vast.</a:t>
            </a:r>
          </a:p>
          <a:p>
            <a:endParaRPr lang="nl-BE" dirty="0">
              <a:solidFill>
                <a:schemeClr val="accent1">
                  <a:lumMod val="50000"/>
                </a:schemeClr>
              </a:solidFill>
            </a:endParaRPr>
          </a:p>
          <a:p>
            <a:endParaRPr lang="nl-BE" dirty="0">
              <a:solidFill>
                <a:schemeClr val="accent1">
                  <a:lumMod val="50000"/>
                </a:schemeClr>
              </a:solidFill>
            </a:endParaRPr>
          </a:p>
          <a:p>
            <a:endParaRPr lang="nl-BE" dirty="0">
              <a:solidFill>
                <a:schemeClr val="accent1">
                  <a:lumMod val="50000"/>
                </a:schemeClr>
              </a:solidFill>
            </a:endParaRPr>
          </a:p>
          <a:p>
            <a:endParaRPr lang="nl-BE" dirty="0"/>
          </a:p>
        </p:txBody>
      </p:sp>
    </p:spTree>
    <p:extLst>
      <p:ext uri="{BB962C8B-B14F-4D97-AF65-F5344CB8AC3E}">
        <p14:creationId xmlns:p14="http://schemas.microsoft.com/office/powerpoint/2010/main" val="623842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8</a:t>
            </a:fld>
            <a:endParaRPr lang="nl-BE" dirty="0"/>
          </a:p>
        </p:txBody>
      </p:sp>
      <p:sp>
        <p:nvSpPr>
          <p:cNvPr id="4" name="Titel 3"/>
          <p:cNvSpPr>
            <a:spLocks noGrp="1"/>
          </p:cNvSpPr>
          <p:nvPr>
            <p:ph type="title"/>
          </p:nvPr>
        </p:nvSpPr>
        <p:spPr/>
        <p:txBody>
          <a:bodyPr/>
          <a:lstStyle/>
          <a:p>
            <a:r>
              <a:rPr lang="nl-BE" dirty="0"/>
              <a:t>Kadering BIS-project</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pic>
        <p:nvPicPr>
          <p:cNvPr id="10" name="Afbeelding 9">
            <a:extLst>
              <a:ext uri="{FF2B5EF4-FFF2-40B4-BE49-F238E27FC236}">
                <a16:creationId xmlns:a16="http://schemas.microsoft.com/office/drawing/2014/main" id="{48414383-C0AB-44D0-95B4-41E4C32C18F2}"/>
              </a:ext>
            </a:extLst>
          </p:cNvPr>
          <p:cNvPicPr>
            <a:picLocks noChangeAspect="1"/>
          </p:cNvPicPr>
          <p:nvPr/>
        </p:nvPicPr>
        <p:blipFill>
          <a:blip r:embed="rId2"/>
          <a:stretch>
            <a:fillRect/>
          </a:stretch>
        </p:blipFill>
        <p:spPr>
          <a:xfrm>
            <a:off x="654188" y="3910723"/>
            <a:ext cx="8048232" cy="1656184"/>
          </a:xfrm>
          <a:prstGeom prst="rect">
            <a:avLst/>
          </a:prstGeom>
        </p:spPr>
      </p:pic>
      <p:sp>
        <p:nvSpPr>
          <p:cNvPr id="11" name="Tekstvak 10">
            <a:extLst>
              <a:ext uri="{FF2B5EF4-FFF2-40B4-BE49-F238E27FC236}">
                <a16:creationId xmlns:a16="http://schemas.microsoft.com/office/drawing/2014/main" id="{4A67390C-2143-4F5D-B918-929E8EBEAF0F}"/>
              </a:ext>
            </a:extLst>
          </p:cNvPr>
          <p:cNvSpPr txBox="1"/>
          <p:nvPr/>
        </p:nvSpPr>
        <p:spPr>
          <a:xfrm>
            <a:off x="4211960" y="5746615"/>
            <a:ext cx="4680520" cy="246221"/>
          </a:xfrm>
          <a:prstGeom prst="rect">
            <a:avLst/>
          </a:prstGeom>
          <a:noFill/>
        </p:spPr>
        <p:txBody>
          <a:bodyPr wrap="square" rtlCol="0">
            <a:spAutoFit/>
          </a:bodyPr>
          <a:lstStyle/>
          <a:p>
            <a:r>
              <a:rPr lang="nl-BE" sz="1000" i="1" dirty="0">
                <a:solidFill>
                  <a:schemeClr val="accent1">
                    <a:lumMod val="50000"/>
                  </a:schemeClr>
                </a:solidFill>
              </a:rPr>
              <a:t>Bron: Strategisch Kader voor een divers en inclusief  personeelsbeleid 2021-2025 </a:t>
            </a:r>
          </a:p>
        </p:txBody>
      </p:sp>
      <p:sp>
        <p:nvSpPr>
          <p:cNvPr id="15" name="Tekstvak 14">
            <a:extLst>
              <a:ext uri="{FF2B5EF4-FFF2-40B4-BE49-F238E27FC236}">
                <a16:creationId xmlns:a16="http://schemas.microsoft.com/office/drawing/2014/main" id="{FA799DD7-6508-421A-B5A1-CBE995A71CD2}"/>
              </a:ext>
            </a:extLst>
          </p:cNvPr>
          <p:cNvSpPr txBox="1"/>
          <p:nvPr/>
        </p:nvSpPr>
        <p:spPr>
          <a:xfrm>
            <a:off x="591086" y="2159203"/>
            <a:ext cx="8174437" cy="1477328"/>
          </a:xfrm>
          <a:prstGeom prst="rect">
            <a:avLst/>
          </a:prstGeom>
          <a:noFill/>
        </p:spPr>
        <p:txBody>
          <a:bodyPr wrap="square">
            <a:spAutoFit/>
          </a:bodyPr>
          <a:lstStyle/>
          <a:p>
            <a:r>
              <a:rPr lang="nl-BE" dirty="0">
                <a:solidFill>
                  <a:schemeClr val="accent1">
                    <a:lumMod val="50000"/>
                  </a:schemeClr>
                </a:solidFill>
              </a:rPr>
              <a:t>&gt;  Vanuit Vlaanderen is het BIS-project er om de competenties van de personen  </a:t>
            </a:r>
            <a:br>
              <a:rPr lang="nl-BE" dirty="0">
                <a:solidFill>
                  <a:schemeClr val="accent1">
                    <a:lumMod val="50000"/>
                  </a:schemeClr>
                </a:solidFill>
              </a:rPr>
            </a:br>
            <a:r>
              <a:rPr lang="nl-BE" dirty="0">
                <a:solidFill>
                  <a:schemeClr val="accent1">
                    <a:lumMod val="50000"/>
                  </a:schemeClr>
                </a:solidFill>
              </a:rPr>
              <a:t>   te versterken. Bij stad Gent enten we het BIS-project op PMBH  (Personen met een    </a:t>
            </a:r>
            <a:br>
              <a:rPr lang="nl-BE" dirty="0">
                <a:solidFill>
                  <a:schemeClr val="accent1">
                    <a:lumMod val="50000"/>
                  </a:schemeClr>
                </a:solidFill>
              </a:rPr>
            </a:br>
            <a:r>
              <a:rPr lang="nl-BE" dirty="0">
                <a:solidFill>
                  <a:schemeClr val="accent1">
                    <a:lumMod val="50000"/>
                  </a:schemeClr>
                </a:solidFill>
              </a:rPr>
              <a:t>   Buitenlandse Herkomst)  en PMAB (Personen met een Arbeidsbeperking) en   </a:t>
            </a:r>
            <a:br>
              <a:rPr lang="nl-BE" dirty="0">
                <a:solidFill>
                  <a:schemeClr val="accent1">
                    <a:lumMod val="50000"/>
                  </a:schemeClr>
                </a:solidFill>
              </a:rPr>
            </a:br>
            <a:r>
              <a:rPr lang="nl-BE" dirty="0">
                <a:solidFill>
                  <a:schemeClr val="accent1">
                    <a:lumMod val="50000"/>
                  </a:schemeClr>
                </a:solidFill>
              </a:rPr>
              <a:t>   beogen we naast de doelstelling vanuit Vlaanderen ook een </a:t>
            </a:r>
            <a:r>
              <a:rPr lang="nl-BE" b="1" dirty="0">
                <a:solidFill>
                  <a:schemeClr val="accent1">
                    <a:lumMod val="50000"/>
                  </a:schemeClr>
                </a:solidFill>
              </a:rPr>
              <a:t>duurzame </a:t>
            </a:r>
            <a:br>
              <a:rPr lang="nl-BE" b="1" dirty="0">
                <a:solidFill>
                  <a:schemeClr val="accent1">
                    <a:lumMod val="50000"/>
                  </a:schemeClr>
                </a:solidFill>
              </a:rPr>
            </a:br>
            <a:r>
              <a:rPr lang="nl-BE" b="1" dirty="0">
                <a:solidFill>
                  <a:schemeClr val="accent1">
                    <a:lumMod val="50000"/>
                  </a:schemeClr>
                </a:solidFill>
              </a:rPr>
              <a:t>   tewerkstelling </a:t>
            </a:r>
            <a:r>
              <a:rPr lang="nl-BE" dirty="0">
                <a:solidFill>
                  <a:schemeClr val="accent1">
                    <a:lumMod val="50000"/>
                  </a:schemeClr>
                </a:solidFill>
              </a:rPr>
              <a:t>voor deze doelgroep.  </a:t>
            </a:r>
          </a:p>
        </p:txBody>
      </p:sp>
    </p:spTree>
    <p:extLst>
      <p:ext uri="{BB962C8B-B14F-4D97-AF65-F5344CB8AC3E}">
        <p14:creationId xmlns:p14="http://schemas.microsoft.com/office/powerpoint/2010/main" val="3290067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lgn="l"/>
            <a:r>
              <a:rPr lang="nl-BE" dirty="0"/>
              <a:t>BIS-project </a:t>
            </a:r>
          </a:p>
        </p:txBody>
      </p:sp>
      <p:sp>
        <p:nvSpPr>
          <p:cNvPr id="3" name="Tijdelijke aanduiding voor dianummer 2"/>
          <p:cNvSpPr>
            <a:spLocks noGrp="1"/>
          </p:cNvSpPr>
          <p:nvPr>
            <p:ph type="sldNum" sz="quarter" idx="12"/>
          </p:nvPr>
        </p:nvSpPr>
        <p:spPr/>
        <p:txBody>
          <a:bodyPr/>
          <a:lstStyle/>
          <a:p>
            <a:fld id="{E8F12D86-93AC-45BB-B8CA-9542A3CF9355}" type="slidenum">
              <a:rPr lang="nl-BE" smtClean="0"/>
              <a:pPr/>
              <a:t>9</a:t>
            </a:fld>
            <a:endParaRPr lang="nl-BE" dirty="0"/>
          </a:p>
        </p:txBody>
      </p:sp>
      <p:sp>
        <p:nvSpPr>
          <p:cNvPr id="4" name="Titel 3"/>
          <p:cNvSpPr>
            <a:spLocks noGrp="1"/>
          </p:cNvSpPr>
          <p:nvPr>
            <p:ph type="title"/>
          </p:nvPr>
        </p:nvSpPr>
        <p:spPr/>
        <p:txBody>
          <a:bodyPr/>
          <a:lstStyle/>
          <a:p>
            <a:r>
              <a:rPr lang="nl-BE" dirty="0"/>
              <a:t>Doel BIS-project</a:t>
            </a:r>
          </a:p>
        </p:txBody>
      </p:sp>
      <p:sp>
        <p:nvSpPr>
          <p:cNvPr id="7" name="Tijdelijke aanduiding voor datum 6"/>
          <p:cNvSpPr>
            <a:spLocks noGrp="1"/>
          </p:cNvSpPr>
          <p:nvPr>
            <p:ph type="dt" sz="half" idx="2"/>
          </p:nvPr>
        </p:nvSpPr>
        <p:spPr/>
        <p:txBody>
          <a:bodyPr/>
          <a:lstStyle/>
          <a:p>
            <a:fld id="{EA6B1BC4-ABA1-4398-905C-56A5ED58F1FF}" type="datetime4">
              <a:rPr lang="nl-BE" smtClean="0"/>
              <a:t>11 september 2023</a:t>
            </a:fld>
            <a:endParaRPr lang="nl-BE" dirty="0"/>
          </a:p>
        </p:txBody>
      </p:sp>
      <p:sp>
        <p:nvSpPr>
          <p:cNvPr id="15" name="Tekstvak 14">
            <a:extLst>
              <a:ext uri="{FF2B5EF4-FFF2-40B4-BE49-F238E27FC236}">
                <a16:creationId xmlns:a16="http://schemas.microsoft.com/office/drawing/2014/main" id="{FA799DD7-6508-421A-B5A1-CBE995A71CD2}"/>
              </a:ext>
            </a:extLst>
          </p:cNvPr>
          <p:cNvSpPr txBox="1"/>
          <p:nvPr/>
        </p:nvSpPr>
        <p:spPr>
          <a:xfrm>
            <a:off x="622441" y="2551837"/>
            <a:ext cx="8174437" cy="2308324"/>
          </a:xfrm>
          <a:prstGeom prst="rect">
            <a:avLst/>
          </a:prstGeom>
          <a:noFill/>
        </p:spPr>
        <p:txBody>
          <a:bodyPr wrap="square">
            <a:spAutoFit/>
          </a:bodyPr>
          <a:lstStyle/>
          <a:p>
            <a:pPr algn="l"/>
            <a:r>
              <a:rPr lang="nl-BE" dirty="0">
                <a:solidFill>
                  <a:schemeClr val="accent6">
                    <a:lumMod val="75000"/>
                  </a:schemeClr>
                </a:solidFill>
              </a:rPr>
              <a:t>&gt;  </a:t>
            </a:r>
            <a:r>
              <a:rPr lang="nl-BE" b="0" i="0" dirty="0">
                <a:solidFill>
                  <a:schemeClr val="accent6">
                    <a:lumMod val="75000"/>
                  </a:schemeClr>
                </a:solidFill>
                <a:effectLst/>
              </a:rPr>
              <a:t>We willen een </a:t>
            </a:r>
            <a:r>
              <a:rPr lang="nl-BE" b="1" i="0" dirty="0">
                <a:solidFill>
                  <a:schemeClr val="accent6">
                    <a:lumMod val="75000"/>
                  </a:schemeClr>
                </a:solidFill>
                <a:effectLst/>
              </a:rPr>
              <a:t>springplank</a:t>
            </a:r>
            <a:r>
              <a:rPr lang="nl-BE" b="0" i="0" dirty="0">
                <a:solidFill>
                  <a:schemeClr val="accent6">
                    <a:lumMod val="75000"/>
                  </a:schemeClr>
                </a:solidFill>
                <a:effectLst/>
              </a:rPr>
              <a:t> bieden naar reguliere tewerkstelling; bij voorkeur </a:t>
            </a:r>
            <a:br>
              <a:rPr lang="nl-BE" b="0" i="0" dirty="0">
                <a:solidFill>
                  <a:schemeClr val="accent6">
                    <a:lumMod val="75000"/>
                  </a:schemeClr>
                </a:solidFill>
                <a:effectLst/>
              </a:rPr>
            </a:br>
            <a:r>
              <a:rPr lang="nl-BE" b="0" i="0" dirty="0">
                <a:solidFill>
                  <a:schemeClr val="accent6">
                    <a:lumMod val="75000"/>
                  </a:schemeClr>
                </a:solidFill>
                <a:effectLst/>
              </a:rPr>
              <a:t>     binnen de eigen organisatie.</a:t>
            </a:r>
          </a:p>
          <a:p>
            <a:pPr algn="l"/>
            <a:endParaRPr lang="nl-BE" b="0" i="0" dirty="0">
              <a:solidFill>
                <a:schemeClr val="accent6">
                  <a:lumMod val="75000"/>
                </a:schemeClr>
              </a:solidFill>
              <a:effectLst/>
            </a:endParaRPr>
          </a:p>
          <a:p>
            <a:pPr algn="l"/>
            <a:r>
              <a:rPr lang="nl-BE" b="0" i="0" dirty="0">
                <a:solidFill>
                  <a:schemeClr val="accent6">
                    <a:lumMod val="75000"/>
                  </a:schemeClr>
                </a:solidFill>
                <a:effectLst/>
              </a:rPr>
              <a:t>&gt;  We willen de </a:t>
            </a:r>
            <a:r>
              <a:rPr lang="nl-BE" b="1" i="0" dirty="0">
                <a:solidFill>
                  <a:schemeClr val="accent6">
                    <a:lumMod val="75000"/>
                  </a:schemeClr>
                </a:solidFill>
                <a:effectLst/>
              </a:rPr>
              <a:t>competentiekloof</a:t>
            </a:r>
            <a:r>
              <a:rPr lang="nl-BE" b="0" i="0" dirty="0">
                <a:solidFill>
                  <a:schemeClr val="accent6">
                    <a:lumMod val="75000"/>
                  </a:schemeClr>
                </a:solidFill>
                <a:effectLst/>
              </a:rPr>
              <a:t> verkleinen bij de BIS-medewerkers zelf. </a:t>
            </a:r>
          </a:p>
          <a:p>
            <a:pPr algn="l"/>
            <a:endParaRPr lang="nl-BE" b="0" i="0" dirty="0">
              <a:solidFill>
                <a:schemeClr val="accent6">
                  <a:lumMod val="75000"/>
                </a:schemeClr>
              </a:solidFill>
              <a:effectLst/>
            </a:endParaRPr>
          </a:p>
          <a:p>
            <a:pPr algn="l"/>
            <a:r>
              <a:rPr lang="nl-BE" b="0" i="0" dirty="0">
                <a:solidFill>
                  <a:schemeClr val="accent6">
                    <a:lumMod val="75000"/>
                  </a:schemeClr>
                </a:solidFill>
                <a:effectLst/>
              </a:rPr>
              <a:t>&gt;  We beogen het verhogen van de </a:t>
            </a:r>
            <a:r>
              <a:rPr lang="nl-BE" b="1" i="0" dirty="0">
                <a:solidFill>
                  <a:schemeClr val="accent6">
                    <a:lumMod val="75000"/>
                  </a:schemeClr>
                </a:solidFill>
                <a:effectLst/>
              </a:rPr>
              <a:t>diversiteitscompetenties</a:t>
            </a:r>
            <a:r>
              <a:rPr lang="nl-BE" b="0" i="0" dirty="0">
                <a:solidFill>
                  <a:schemeClr val="accent6">
                    <a:lumMod val="75000"/>
                  </a:schemeClr>
                </a:solidFill>
                <a:effectLst/>
              </a:rPr>
              <a:t> van diensten en hun    </a:t>
            </a:r>
            <a:br>
              <a:rPr lang="nl-BE" b="0" i="0" dirty="0">
                <a:solidFill>
                  <a:schemeClr val="accent6">
                    <a:lumMod val="75000"/>
                  </a:schemeClr>
                </a:solidFill>
                <a:effectLst/>
              </a:rPr>
            </a:br>
            <a:r>
              <a:rPr lang="nl-BE" b="0" i="0" dirty="0">
                <a:solidFill>
                  <a:schemeClr val="accent6">
                    <a:lumMod val="75000"/>
                  </a:schemeClr>
                </a:solidFill>
                <a:effectLst/>
              </a:rPr>
              <a:t>     medewerkers.</a:t>
            </a:r>
          </a:p>
          <a:p>
            <a:endParaRPr lang="nl-BE" dirty="0">
              <a:solidFill>
                <a:schemeClr val="accent1">
                  <a:lumMod val="50000"/>
                </a:schemeClr>
              </a:solidFill>
            </a:endParaRPr>
          </a:p>
        </p:txBody>
      </p:sp>
    </p:spTree>
    <p:extLst>
      <p:ext uri="{BB962C8B-B14F-4D97-AF65-F5344CB8AC3E}">
        <p14:creationId xmlns:p14="http://schemas.microsoft.com/office/powerpoint/2010/main" val="498853450"/>
      </p:ext>
    </p:extLst>
  </p:cSld>
  <p:clrMapOvr>
    <a:masterClrMapping/>
  </p:clrMapOvr>
</p:sld>
</file>

<file path=ppt/theme/theme1.xml><?xml version="1.0" encoding="utf-8"?>
<a:theme xmlns:a="http://schemas.openxmlformats.org/drawingml/2006/main" name="binnenwerk">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StadG_NL.potx" id="{D33D1CEF-7236-4C91-9EB4-30C7786CE3C4}" vid="{7C1E24DC-7D78-4AC3-88B3-2F50B2D51ED2}"/>
    </a:ext>
  </a:extLst>
</a:theme>
</file>

<file path=ppt/theme/theme2.xml><?xml version="1.0" encoding="utf-8"?>
<a:theme xmlns:a="http://schemas.openxmlformats.org/drawingml/2006/main" name="titeldia presentatie">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StadG_NL.potx" id="{D33D1CEF-7236-4C91-9EB4-30C7786CE3C4}" vid="{1EF6997B-9309-40DD-9B78-3602935CD2D9}"/>
    </a:ext>
  </a:extLst>
</a:theme>
</file>

<file path=ppt/theme/theme3.xml><?xml version="1.0" encoding="utf-8"?>
<a:theme xmlns:a="http://schemas.openxmlformats.org/drawingml/2006/main" name="titeldia hoofdstuk">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StadG_NL.potx" id="{D33D1CEF-7236-4C91-9EB4-30C7786CE3C4}" vid="{A748BC8A-097D-4988-A3A3-EEAB5C979BDE}"/>
    </a:ext>
  </a:extLst>
</a:theme>
</file>

<file path=ppt/theme/theme4.xml><?xml version="1.0" encoding="utf-8"?>
<a:theme xmlns:a="http://schemas.openxmlformats.org/drawingml/2006/main" name="slot">
  <a:themeElements>
    <a:clrScheme name="_stadGent">
      <a:dk1>
        <a:sysClr val="windowText" lastClr="000000"/>
      </a:dk1>
      <a:lt1>
        <a:sysClr val="window" lastClr="FFFFFF"/>
      </a:lt1>
      <a:dk2>
        <a:srgbClr val="009FE3"/>
      </a:dk2>
      <a:lt2>
        <a:srgbClr val="EEECE1"/>
      </a:lt2>
      <a:accent1>
        <a:srgbClr val="009FE3"/>
      </a:accent1>
      <a:accent2>
        <a:srgbClr val="5BB4EA"/>
      </a:accent2>
      <a:accent3>
        <a:srgbClr val="9FCFF3"/>
      </a:accent3>
      <a:accent4>
        <a:srgbClr val="D1E8FA"/>
      </a:accent4>
      <a:accent5>
        <a:srgbClr val="006288"/>
      </a:accent5>
      <a:accent6>
        <a:srgbClr val="0081B5"/>
      </a:accent6>
      <a:hlink>
        <a:srgbClr val="000000"/>
      </a:hlink>
      <a:folHlink>
        <a:srgbClr val="000000"/>
      </a:folHlink>
    </a:clrScheme>
    <a:fontScheme name="_stadGent">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StadG_NL.potx" id="{D33D1CEF-7236-4C91-9EB4-30C7786CE3C4}" vid="{5CF56B5D-83E7-40F1-AE01-1FC3624617B0}"/>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D7ED84D2A1A1469C4A93E39571790B" ma:contentTypeVersion="21" ma:contentTypeDescription="Een nieuw document maken." ma:contentTypeScope="" ma:versionID="8e95d58b4e0b300d908d90e096965baa">
  <xsd:schema xmlns:xsd="http://www.w3.org/2001/XMLSchema" xmlns:xs="http://www.w3.org/2001/XMLSchema" xmlns:p="http://schemas.microsoft.com/office/2006/metadata/properties" xmlns:ns1="http://schemas.microsoft.com/sharepoint/v3" xmlns:ns2="399f682f-b46b-44b2-a8cf-157656f0ab5d" xmlns:ns3="98d76797-6dd9-49f5-b0fd-28f38f963076" targetNamespace="http://schemas.microsoft.com/office/2006/metadata/properties" ma:root="true" ma:fieldsID="d513e5d44c5a86f1a48dc89e8c7dd5a7" ns1:_="" ns2:_="" ns3:_="">
    <xsd:import namespace="http://schemas.microsoft.com/sharepoint/v3"/>
    <xsd:import namespace="399f682f-b46b-44b2-a8cf-157656f0ab5d"/>
    <xsd:import namespace="98d76797-6dd9-49f5-b0fd-28f38f96307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_Flow_SignoffStatus" minOccurs="0"/>
                <xsd:element ref="ns3:SharedWithUsers" minOccurs="0"/>
                <xsd:element ref="ns3:SharedWithDetails" minOccurs="0"/>
                <xsd:element ref="ns2:MediaServiceAutoKeyPoints" minOccurs="0"/>
                <xsd:element ref="ns2:MediaServiceKeyPoints" minOccurs="0"/>
                <xsd:element ref="ns1:PublishingStartDate" minOccurs="0"/>
                <xsd:element ref="ns1:PublishingExpirationDate" minOccurs="0"/>
                <xsd:element ref="ns3:_dlc_DocId" minOccurs="0"/>
                <xsd:element ref="ns3:_dlc_DocIdUrl" minOccurs="0"/>
                <xsd:element ref="ns3:_dlc_DocIdPersistI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0" nillable="true" ma:displayName="Begindatum van de planning" ma:description="Geplande begindatum is een sitekolom die door de publicatiefunctie gemaakt wordt. Het wordt gebruikt om een specifieke datum en tijd op te geven waarop de pagina voor het eerst verschijnt voor sitebezoekers." ma:internalName="PublishingStartDate">
      <xsd:simpleType>
        <xsd:restriction base="dms:Unknown"/>
      </xsd:simpleType>
    </xsd:element>
    <xsd:element name="PublishingExpirationDate" ma:index="21" nillable="true" ma:displayName="Einddatum van de planning" ma:description="Geplande einddatum is een sitekolom die door de publicatiefunctie gemaakt wordt. Het wordt gebruikt om een specifieke datum en tijd op te geven waarop de pagina niet langer verschijnt voor sitebezoeke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99f682f-b46b-44b2-a8cf-157656f0ab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_Flow_SignoffStatus" ma:index="15" nillable="true" ma:displayName="Sign-off status" ma:internalName="Sign_x002d_off_x0020_status">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Afbeeldingtags" ma:readOnly="false" ma:fieldId="{5cf76f15-5ced-4ddc-b409-7134ff3c332f}" ma:taxonomyMulti="true" ma:sspId="140874bb-005b-4a26-b085-598c00416e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d76797-6dd9-49f5-b0fd-28f38f963076"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_dlc_DocId" ma:index="22" nillable="true" ma:displayName="Waarde van de document-id" ma:description="De waarde van de document-id die aan dit item is toegewezen." ma:internalName="_dlc_DocId" ma:readOnly="true">
      <xsd:simpleType>
        <xsd:restriction base="dms:Text"/>
      </xsd:simpleType>
    </xsd:element>
    <xsd:element name="_dlc_DocIdUrl" ma:index="23" nillable="true" ma:displayName="Document-id" ma:description="Permanente koppeling naar dit document." ma:format="Hyperlink"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TaxCatchAll" ma:index="28" nillable="true" ma:displayName="Taxonomy Catch All Column" ma:hidden="true" ma:list="{2fc1a945-635c-4911-b0a3-946c3068cde4}" ma:internalName="TaxCatchAll" ma:showField="CatchAllData" ma:web="98d76797-6dd9-49f5-b0fd-28f38f9630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9E9FF0-1AE5-489B-926F-8C23E145B681}"/>
</file>

<file path=customXml/itemProps2.xml><?xml version="1.0" encoding="utf-8"?>
<ds:datastoreItem xmlns:ds="http://schemas.openxmlformats.org/officeDocument/2006/customXml" ds:itemID="{395EB758-2F73-4338-8FCE-DA158CA441F9}"/>
</file>

<file path=customXml/itemProps3.xml><?xml version="1.0" encoding="utf-8"?>
<ds:datastoreItem xmlns:ds="http://schemas.openxmlformats.org/officeDocument/2006/customXml" ds:itemID="{DDD65C24-14BF-48CB-9EFD-333A0132F003}"/>
</file>

<file path=docProps/app.xml><?xml version="1.0" encoding="utf-8"?>
<Properties xmlns="http://schemas.openxmlformats.org/officeDocument/2006/extended-properties" xmlns:vt="http://schemas.openxmlformats.org/officeDocument/2006/docPropsVTypes">
  <Template>PPT_StadG_NL_2019</Template>
  <TotalTime>2468</TotalTime>
  <Words>2122</Words>
  <Application>Microsoft Office PowerPoint</Application>
  <PresentationFormat>Diavoorstelling (4:3)</PresentationFormat>
  <Paragraphs>273</Paragraphs>
  <Slides>34</Slides>
  <Notes>1</Notes>
  <HiddenSlides>0</HiddenSlides>
  <MMClips>2</MMClips>
  <ScaleCrop>false</ScaleCrop>
  <HeadingPairs>
    <vt:vector size="6" baseType="variant">
      <vt:variant>
        <vt:lpstr>Gebruikte lettertypen</vt:lpstr>
      </vt:variant>
      <vt:variant>
        <vt:i4>4</vt:i4>
      </vt:variant>
      <vt:variant>
        <vt:lpstr>Thema</vt:lpstr>
      </vt:variant>
      <vt:variant>
        <vt:i4>4</vt:i4>
      </vt:variant>
      <vt:variant>
        <vt:lpstr>Diatitels</vt:lpstr>
      </vt:variant>
      <vt:variant>
        <vt:i4>34</vt:i4>
      </vt:variant>
    </vt:vector>
  </HeadingPairs>
  <TitlesOfParts>
    <vt:vector size="42" baseType="lpstr">
      <vt:lpstr>-apple-system</vt:lpstr>
      <vt:lpstr>Arial</vt:lpstr>
      <vt:lpstr>Calibri</vt:lpstr>
      <vt:lpstr>Wingdings</vt:lpstr>
      <vt:lpstr>binnenwerk</vt:lpstr>
      <vt:lpstr>titeldia presentatie</vt:lpstr>
      <vt:lpstr>titeldia hoofdstuk</vt:lpstr>
      <vt:lpstr>slot</vt:lpstr>
      <vt:lpstr>BIS-project</vt:lpstr>
      <vt:lpstr>PowerPoint-presentatie</vt:lpstr>
      <vt:lpstr>Wat</vt:lpstr>
      <vt:lpstr>Voorwaarden stagiair</vt:lpstr>
      <vt:lpstr>Voorwaarden werkgever</vt:lpstr>
      <vt:lpstr>BIS-PROJECT BIJ STAD GENT</vt:lpstr>
      <vt:lpstr>Kadering BIS-project</vt:lpstr>
      <vt:lpstr>Kadering BIS-project</vt:lpstr>
      <vt:lpstr>Doel BIS-project</vt:lpstr>
      <vt:lpstr>Evolutie BIS-project</vt:lpstr>
      <vt:lpstr>Traject vóór start van de stage</vt:lpstr>
      <vt:lpstr>Traject vóór start van de stage</vt:lpstr>
      <vt:lpstr>Enkele belangrijke ‘weetjes’</vt:lpstr>
      <vt:lpstr>1. Oproep naar de diensten via Intranet ‘MIA’.</vt:lpstr>
      <vt:lpstr>2. Vacature BIS met opsomming stageplaatsen – jobsite </vt:lpstr>
      <vt:lpstr>2. Vacature BIS met opsomming stageplaatsen – jobsite </vt:lpstr>
      <vt:lpstr>10. Opmaken opleidingsplan</vt:lpstr>
      <vt:lpstr>10. Opmaken opleidingsplan</vt:lpstr>
      <vt:lpstr>De stage start… </vt:lpstr>
      <vt:lpstr>Engagement stageplaats</vt:lpstr>
      <vt:lpstr>Engagement HR</vt:lpstr>
      <vt:lpstr>Engagement HR</vt:lpstr>
      <vt:lpstr>Evaluatie sinds opschaling in 2020</vt:lpstr>
      <vt:lpstr>Evaluatie sinds opschaling in 2020</vt:lpstr>
      <vt:lpstr>Enkele cijfers</vt:lpstr>
      <vt:lpstr>Enkele cijfers</vt:lpstr>
      <vt:lpstr>  Getuigenissen en quotes</vt:lpstr>
      <vt:lpstr>Quotes stagebegeleiders</vt:lpstr>
      <vt:lpstr>Quotes BIS-medewerkers</vt:lpstr>
      <vt:lpstr>Timing BIS 2024</vt:lpstr>
      <vt:lpstr>PowerPoint-presentatie</vt:lpstr>
      <vt:lpstr>PowerPoint-presentatie</vt:lpstr>
      <vt:lpstr>PowerPoint-presentatie</vt:lpstr>
      <vt:lpstr>Bedankt voor je aandacht</vt:lpstr>
    </vt:vector>
  </TitlesOfParts>
  <Company>Stad 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Analyse BIS-project 2021</dc:title>
  <dc:creator>Van de Sompel Astrid</dc:creator>
  <cp:lastModifiedBy>Van de Sompel Astrid</cp:lastModifiedBy>
  <cp:revision>29</cp:revision>
  <cp:lastPrinted>2018-06-21T18:59:21Z</cp:lastPrinted>
  <dcterms:created xsi:type="dcterms:W3CDTF">2021-04-15T05:42:17Z</dcterms:created>
  <dcterms:modified xsi:type="dcterms:W3CDTF">2023-09-11T14:43:45Z</dcterms:modified>
</cp:coreProperties>
</file>